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8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97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3A09A0-22A7-4AB7-9966-349EE815AC9A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4F554F-A37A-4596-9849-D2E29D3766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076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BE65E-D6A0-433A-9769-180C0D5DD83D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098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BE65E-D6A0-433A-9769-180C0D5DD83D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861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BE65E-D6A0-433A-9769-180C0D5DD83D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2675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BE65E-D6A0-433A-9769-180C0D5DD83D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337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BE65E-D6A0-433A-9769-180C0D5DD83D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631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BE65E-D6A0-433A-9769-180C0D5DD83D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4641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BE65E-D6A0-433A-9769-180C0D5DD83D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5518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BE65E-D6A0-433A-9769-180C0D5DD83D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7797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BE65E-D6A0-433A-9769-180C0D5DD83D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28310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BE65E-D6A0-433A-9769-180C0D5DD83D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3426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BE65E-D6A0-433A-9769-180C0D5DD83D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9268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BE65E-D6A0-433A-9769-180C0D5DD83D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1748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BE65E-D6A0-433A-9769-180C0D5DD83D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048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BE65E-D6A0-433A-9769-180C0D5DD83D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4898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BE65E-D6A0-433A-9769-180C0D5DD83D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102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BE65E-D6A0-433A-9769-180C0D5DD83D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688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BE65E-D6A0-433A-9769-180C0D5DD83D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439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BE65E-D6A0-433A-9769-180C0D5DD83D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376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BE65E-D6A0-433A-9769-180C0D5DD83D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764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BE65E-D6A0-433A-9769-180C0D5DD83D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900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BE65E-D6A0-433A-9769-180C0D5DD83D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9524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BE65E-D6A0-433A-9769-180C0D5DD83D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8392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AD82F2-39C5-4632-863B-86E917E77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B1CDAE4-1DEB-425F-BA83-B8EEB0EDF0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C6855F-A92C-4BE2-8110-6220D8F73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E12D8-2A59-4235-8FCA-3933E01027FF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6D9860-E650-4483-B8B3-08AFD52E7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ADC914-9CCD-4664-B665-9A76111D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51594-A773-40DB-9AE8-22D450BD6D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794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2170D6-AF94-4FB6-A0A4-686F5D6AC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DD91983-55D7-4474-A586-1ABF0DB9E0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5871B9-8BD6-4A9D-AD69-D1502A448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E12D8-2A59-4235-8FCA-3933E01027FF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A05B9A-4323-4A07-A51B-6298930F9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03D06D-B6EA-4C6D-AE80-D987866FA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51594-A773-40DB-9AE8-22D450BD6D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661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963FFFD-0126-43D2-9A3E-655BA5EC69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9C0AA40-3743-4C7D-9361-E3606AE04F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2A8C37-5E81-4CBC-A184-20A8D3B0A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E12D8-2A59-4235-8FCA-3933E01027FF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5F342D-1A3D-4736-8B07-79E08B7AD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36D4F8-4B57-4220-892E-8F7ECC378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51594-A773-40DB-9AE8-22D450BD6D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0999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A67125-B2FE-486F-97C5-CCE818C6E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0F8CA4-2B08-4AAF-A7D9-7B707ED21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A6E599-1CBD-4148-8CAB-397A8B0CD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E12D8-2A59-4235-8FCA-3933E01027FF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E9ABD3-E7E6-4E9E-ACD7-808B0C9CD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707A20-BB0B-4EAB-8853-6FEBDA7FE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51594-A773-40DB-9AE8-22D450BD6D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438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8674F7-5961-46B7-8F1A-DBD12E7F3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BAAD57C-FDEA-46F5-8367-39980210B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ED3F26-AD40-40BE-8C10-0EB6B11DD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E12D8-2A59-4235-8FCA-3933E01027FF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3B1BEB-8E69-442C-AB74-FF24B23F1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E3A76D-2F3B-4103-BCB4-4FEBBCAED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51594-A773-40DB-9AE8-22D450BD6D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795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CABE8D-53E8-4AFF-B9C7-84FB4822C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49AA90-FC88-48B3-835E-915CFBB78E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8B0FAA-A538-4367-B954-55C7F8C874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4503F7-B0C2-4942-BD48-D7DFE72A8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E12D8-2A59-4235-8FCA-3933E01027FF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FBBBA88-CF01-4B5A-A2C6-EA1996121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C75453-60A5-4E17-A80B-8587D36F2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51594-A773-40DB-9AE8-22D450BD6D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7077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5EED50-99A0-4EDD-ACA6-CCD939FA5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B04D67-67AD-4171-A83C-0945B7C4B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7758281-C1BB-4B43-A21E-2562BDCDA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79D1CCB-D3C3-43E6-AB3A-43182E8B77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1454D2C-0C64-42A7-A533-BFBFD74EAF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C7F2A3E-2FBF-49B9-95AC-F7BE3F0D2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E12D8-2A59-4235-8FCA-3933E01027FF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5C35069-DFE8-4863-A7B6-0245124BE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A6932B8-BE66-4CE0-BD59-1E639C75C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51594-A773-40DB-9AE8-22D450BD6D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953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8D2F38-7897-473B-B4E9-712975A53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AD92658-C265-42FA-9B81-70EA2329E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E12D8-2A59-4235-8FCA-3933E01027FF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4255837-0DBD-4908-8A9F-DDDFBD9D9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619D09-9F9E-470E-AD58-F10CD3B11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51594-A773-40DB-9AE8-22D450BD6D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372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12153B3-68FB-4A05-B9A3-A18FEEAC5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E12D8-2A59-4235-8FCA-3933E01027FF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A3C5039-806C-43BE-9804-1506F9326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C7C094-9AFF-428A-832A-157842DB4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51594-A773-40DB-9AE8-22D450BD6D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9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08F286-F64C-4870-88F7-10C360167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FE933D-4727-416D-A82A-C29AAB0ED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FAF2F3-FE62-428D-8756-41E3835DC2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2D35A69-A54E-4435-B9D1-89BBE334B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E12D8-2A59-4235-8FCA-3933E01027FF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8B23CE-5E89-406C-9C48-F3BBBF2CB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C18F40-8ADB-417B-B7DB-57A1E8BA1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51594-A773-40DB-9AE8-22D450BD6D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290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8BA2E3-0B0A-4253-BAD7-BB530386E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084F7EB-29D8-40BB-AC03-A22F1DFC4A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E7DE1E-3517-490F-A8EF-6448D38FB8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CD8BFA-42E8-48D3-9EFB-0DC4071F9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E12D8-2A59-4235-8FCA-3933E01027FF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698982-B4A3-4CA4-90E9-6461490C5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A6C0F7-82A6-4AAB-96F4-67C7FB493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51594-A773-40DB-9AE8-22D450BD6D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139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6173B51-78F1-409D-B4B3-603559D65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D4835B-D06C-4EF8-B09B-4CC51DE74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183775-1B0D-4011-897F-D69ED03D11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4E12D8-2A59-4235-8FCA-3933E01027FF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47DA3A-51E0-45E6-B85C-93DB617E50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C14869-D49B-4FFE-B893-DA87BC45B6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51594-A773-40DB-9AE8-22D450BD6D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238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bookmal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phpmyadmin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423886"/>
            <a:ext cx="4049486" cy="191588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365391" y="2707247"/>
            <a:ext cx="2057127" cy="1710404"/>
            <a:chOff x="3365391" y="2707247"/>
            <a:chExt cx="2057127" cy="1710404"/>
          </a:xfrm>
        </p:grpSpPr>
        <p:sp>
          <p:nvSpPr>
            <p:cNvPr id="5" name="矩形 4"/>
            <p:cNvSpPr/>
            <p:nvPr/>
          </p:nvSpPr>
          <p:spPr>
            <a:xfrm rot="2700000">
              <a:off x="3365391" y="2707247"/>
              <a:ext cx="1368193" cy="136819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 rot="2700000">
              <a:off x="4569440" y="4046923"/>
              <a:ext cx="370728" cy="370728"/>
            </a:xfrm>
            <a:prstGeom prst="rect">
              <a:avLst/>
            </a:prstGeom>
            <a:solidFill>
              <a:srgbClr val="0DA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 rot="2700000">
              <a:off x="5240973" y="4003712"/>
              <a:ext cx="181545" cy="181545"/>
            </a:xfrm>
            <a:prstGeom prst="rect">
              <a:avLst/>
            </a:prstGeom>
            <a:solidFill>
              <a:srgbClr val="53B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" name="直接连接符 10"/>
          <p:cNvCxnSpPr/>
          <p:nvPr/>
        </p:nvCxnSpPr>
        <p:spPr>
          <a:xfrm>
            <a:off x="10084642" y="1384124"/>
            <a:ext cx="4214716" cy="4939309"/>
          </a:xfrm>
          <a:prstGeom prst="line">
            <a:avLst/>
          </a:prstGeom>
          <a:ln w="12700">
            <a:solidFill>
              <a:srgbClr val="0070C0">
                <a:alpha val="2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111842" y="-2469655"/>
            <a:ext cx="4214716" cy="4939309"/>
          </a:xfrm>
          <a:prstGeom prst="line">
            <a:avLst/>
          </a:prstGeom>
          <a:ln w="12700">
            <a:solidFill>
              <a:srgbClr val="0070C0">
                <a:alpha val="2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464622" y="2497850"/>
            <a:ext cx="6615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实训项目</a:t>
            </a:r>
            <a:r>
              <a:rPr lang="en-US" altLang="zh-CN" sz="4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4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图书商城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5016947" y="3391343"/>
            <a:ext cx="7175053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0547920" y="3506236"/>
            <a:ext cx="1340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9B04471A-1EB0-4998-B528-D37A01B873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864" y="199688"/>
            <a:ext cx="1371429" cy="1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28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doors dir="vert"/>
      </p:transition>
    </mc:Choice>
    <mc:Fallback xmlns="">
      <p:transition spd="slow" advClick="0" advTm="3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38383" y="352445"/>
            <a:ext cx="501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各模块介绍</a:t>
            </a:r>
            <a: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全部商品页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973883" y="5600700"/>
            <a:ext cx="1612058" cy="1889203"/>
          </a:xfrm>
          <a:prstGeom prst="line">
            <a:avLst/>
          </a:prstGeom>
          <a:ln w="12700"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-2434804" y="899755"/>
            <a:ext cx="4214716" cy="4939309"/>
          </a:xfrm>
          <a:prstGeom prst="line">
            <a:avLst/>
          </a:prstGeom>
          <a:ln w="12700"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751172" y="2588059"/>
            <a:ext cx="5624597" cy="1634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latin typeface="Lantinghei SC Demibold" charset="-122"/>
                <a:ea typeface="Lantinghei SC Demibold" charset="-122"/>
                <a:cs typeface="Lantinghei SC Demibold" charset="-122"/>
              </a:rPr>
              <a:t>全部商品页</a:t>
            </a:r>
            <a:endParaRPr lang="en-US" altLang="zh-CN" sz="2000" b="1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atin typeface="Lantinghei SC Demibold" charset="-122"/>
                <a:ea typeface="Lantinghei SC Demibold" charset="-122"/>
                <a:cs typeface="Lantinghei SC Demibold" charset="-122"/>
              </a:rPr>
              <a:t>用于展示全部的商品。在此页面中，需要实现商品的分类展示和分页展示效果。</a:t>
            </a:r>
            <a:endParaRPr lang="zh-CN" altLang="en-US" sz="2000" dirty="0">
              <a:latin typeface="微软雅黑"/>
              <a:ea typeface="微软雅黑"/>
              <a:sym typeface="Gill Sans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653" y="149991"/>
            <a:ext cx="817924" cy="74976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0C36808-BCC4-4188-B408-7C181F06AC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73" y="1171023"/>
            <a:ext cx="4529304" cy="510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2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38382" y="352445"/>
            <a:ext cx="4603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各模块介绍</a:t>
            </a:r>
            <a: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商品详情页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973883" y="5600700"/>
            <a:ext cx="1612058" cy="1889203"/>
          </a:xfrm>
          <a:prstGeom prst="line">
            <a:avLst/>
          </a:prstGeom>
          <a:ln w="12700"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-2434804" y="899755"/>
            <a:ext cx="4214716" cy="4939309"/>
          </a:xfrm>
          <a:prstGeom prst="line">
            <a:avLst/>
          </a:prstGeom>
          <a:ln w="12700"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751172" y="2588059"/>
            <a:ext cx="5624597" cy="1634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latin typeface="Lantinghei SC Demibold" charset="-122"/>
                <a:ea typeface="Lantinghei SC Demibold" charset="-122"/>
                <a:cs typeface="Lantinghei SC Demibold" charset="-122"/>
              </a:rPr>
              <a:t>商品详情页</a:t>
            </a:r>
            <a:endParaRPr lang="en-US" altLang="zh-CN" sz="2000" b="1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atin typeface="Lantinghei SC Demibold" charset="-122"/>
                <a:ea typeface="Lantinghei SC Demibold" charset="-122"/>
                <a:cs typeface="Lantinghei SC Demibold" charset="-122"/>
              </a:rPr>
              <a:t>用于根据商品的</a:t>
            </a:r>
            <a:r>
              <a:rPr lang="en-US" altLang="zh-CN" sz="2000" dirty="0">
                <a:latin typeface="Lantinghei SC Demibold" charset="-122"/>
                <a:ea typeface="Lantinghei SC Demibold" charset="-122"/>
                <a:cs typeface="Lantinghei SC Demibold" charset="-122"/>
              </a:rPr>
              <a:t>id</a:t>
            </a:r>
            <a:r>
              <a:rPr lang="zh-CN" altLang="en-US" sz="20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展示某一个商品的详情。也是将商品添加到购物车的入口页面。</a:t>
            </a:r>
            <a:endParaRPr lang="zh-CN" altLang="en-US" sz="2000" dirty="0">
              <a:latin typeface="微软雅黑"/>
              <a:ea typeface="微软雅黑"/>
              <a:sym typeface="Gill Sans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653" y="149991"/>
            <a:ext cx="817924" cy="7497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DA02403-350D-4898-9257-FE9A160C7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335" y="1089212"/>
            <a:ext cx="462282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1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38383" y="352445"/>
            <a:ext cx="4879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各模块介绍</a:t>
            </a:r>
            <a: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购物车页面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973883" y="5600700"/>
            <a:ext cx="1612058" cy="1889203"/>
          </a:xfrm>
          <a:prstGeom prst="line">
            <a:avLst/>
          </a:prstGeom>
          <a:ln w="12700"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-2434804" y="899755"/>
            <a:ext cx="4214716" cy="4939309"/>
          </a:xfrm>
          <a:prstGeom prst="line">
            <a:avLst/>
          </a:prstGeom>
          <a:ln w="12700"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751172" y="2588059"/>
            <a:ext cx="5624597" cy="2173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latin typeface="Lantinghei SC Demibold" charset="-122"/>
                <a:ea typeface="Lantinghei SC Demibold" charset="-122"/>
                <a:cs typeface="Lantinghei SC Demibold" charset="-122"/>
              </a:rPr>
              <a:t>购物车页面</a:t>
            </a:r>
            <a:endParaRPr lang="en-US" altLang="zh-CN" sz="2000" b="1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atin typeface="Lantinghei SC Demibold" charset="-122"/>
                <a:ea typeface="Lantinghei SC Demibold" charset="-122"/>
                <a:cs typeface="Lantinghei SC Demibold" charset="-122"/>
              </a:rPr>
              <a:t>用于显示用户的购物车列表，在此页面中，可以实现商品的单个删除、批量删除、全选</a:t>
            </a:r>
            <a:r>
              <a:rPr lang="en-US" altLang="zh-CN" sz="2000" dirty="0">
                <a:latin typeface="Lantinghei SC Demibold" charset="-122"/>
                <a:ea typeface="Lantinghei SC Demibold" charset="-122"/>
                <a:cs typeface="Lantinghei SC Demibold" charset="-122"/>
              </a:rPr>
              <a:t>/</a:t>
            </a:r>
            <a:r>
              <a:rPr lang="zh-CN" altLang="en-US" sz="20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取消全选、商品数量的增减等操作。</a:t>
            </a:r>
            <a:endParaRPr lang="zh-CN" altLang="en-US" sz="2000" dirty="0">
              <a:latin typeface="微软雅黑"/>
              <a:ea typeface="微软雅黑"/>
              <a:sym typeface="Gill Sans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653" y="149991"/>
            <a:ext cx="817924" cy="74976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8749B47-62FB-4B48-B2C0-9C6BF6E478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230" y="1452282"/>
            <a:ext cx="5405347" cy="463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38383" y="352445"/>
            <a:ext cx="4043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准备工作</a:t>
            </a:r>
            <a: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973883" y="5600700"/>
            <a:ext cx="1612058" cy="1889203"/>
          </a:xfrm>
          <a:prstGeom prst="line">
            <a:avLst/>
          </a:prstGeom>
          <a:ln w="12700"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-2434804" y="899755"/>
            <a:ext cx="4214716" cy="4939309"/>
          </a:xfrm>
          <a:prstGeom prst="line">
            <a:avLst/>
          </a:prstGeom>
          <a:ln w="12700"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716245" y="1929153"/>
            <a:ext cx="10759510" cy="325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Lantinghei SC Demibold" charset="-122"/>
                <a:ea typeface="Lantinghei SC Demibold" charset="-122"/>
                <a:cs typeface="Lantinghei SC Demibold" charset="-122"/>
              </a:rPr>
              <a:t>	</a:t>
            </a:r>
            <a:r>
              <a:rPr lang="zh-CN" altLang="en-US" sz="2000" dirty="0">
                <a:latin typeface="Lantinghei SC Demibold" charset="-122"/>
                <a:ea typeface="Lantinghei SC Demibold" charset="-122"/>
                <a:cs typeface="Lantinghei SC Demibold" charset="-122"/>
              </a:rPr>
              <a:t>此次实训为动态网站项目开发，所使用的前端语言为</a:t>
            </a:r>
            <a:r>
              <a:rPr lang="en-US" altLang="zh-CN" sz="2000" dirty="0">
                <a:latin typeface="Lantinghei SC Demibold" charset="-122"/>
                <a:ea typeface="Lantinghei SC Demibold" charset="-122"/>
                <a:cs typeface="Lantinghei SC Demibold" charset="-122"/>
              </a:rPr>
              <a:t>HTML/CSS/JavaScript/jQuery</a:t>
            </a:r>
            <a:r>
              <a:rPr lang="zh-CN" altLang="en-US" sz="2000" dirty="0">
                <a:latin typeface="Lantinghei SC Demibold" charset="-122"/>
                <a:ea typeface="Lantinghei SC Demibold" charset="-122"/>
                <a:cs typeface="Lantinghei SC Demibold" charset="-122"/>
              </a:rPr>
              <a:t>，服务器端语言为</a:t>
            </a:r>
            <a:r>
              <a:rPr lang="en-US" altLang="zh-CN" sz="2000" dirty="0">
                <a:latin typeface="Lantinghei SC Demibold" charset="-122"/>
                <a:ea typeface="Lantinghei SC Demibold" charset="-122"/>
                <a:cs typeface="Lantinghei SC Demibold" charset="-122"/>
              </a:rPr>
              <a:t>PHP</a:t>
            </a:r>
            <a:r>
              <a:rPr lang="zh-CN" altLang="en-US" sz="2000" dirty="0">
                <a:latin typeface="Lantinghei SC Demibold" charset="-122"/>
                <a:ea typeface="Lantinghei SC Demibold" charset="-122"/>
                <a:cs typeface="Lantinghei SC Demibold" charset="-122"/>
              </a:rPr>
              <a:t>，数据库为</a:t>
            </a:r>
            <a:r>
              <a:rPr lang="en-US" altLang="zh-CN" sz="2000" dirty="0">
                <a:latin typeface="Lantinghei SC Demibold" charset="-122"/>
                <a:ea typeface="Lantinghei SC Demibold" charset="-122"/>
                <a:cs typeface="Lantinghei SC Demibold" charset="-122"/>
              </a:rPr>
              <a:t>MySQL</a:t>
            </a:r>
            <a:r>
              <a:rPr lang="zh-CN" altLang="en-US" sz="2000" dirty="0">
                <a:latin typeface="Lantinghei SC Demibold" charset="-122"/>
                <a:ea typeface="Lantinghei SC Demibold" charset="-122"/>
                <a:cs typeface="Lantinghei SC Demibold" charset="-122"/>
              </a:rPr>
              <a:t>。</a:t>
            </a:r>
            <a:endParaRPr lang="en-US" altLang="zh-CN" sz="20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Lantinghei SC Demibold" charset="-122"/>
                <a:ea typeface="Lantinghei SC Demibold" charset="-122"/>
                <a:cs typeface="Lantinghei SC Demibold" charset="-122"/>
              </a:rPr>
              <a:t>	</a:t>
            </a:r>
            <a:r>
              <a:rPr lang="zh-CN" altLang="en-US" sz="20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因此，在开始项目之前，我们需要安装所需的开发环境：</a:t>
            </a:r>
            <a:r>
              <a:rPr lang="en-US" altLang="zh-CN" sz="20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MySQL</a:t>
            </a:r>
            <a:r>
              <a:rPr lang="zh-CN" altLang="en-US" sz="2000" dirty="0">
                <a:latin typeface="Lantinghei SC Demibold" charset="-122"/>
                <a:ea typeface="Lantinghei SC Demibold" charset="-122"/>
                <a:cs typeface="Lantinghei SC Demibold" charset="-122"/>
              </a:rPr>
              <a:t>、</a:t>
            </a:r>
            <a:r>
              <a:rPr lang="en-US" altLang="zh-CN" sz="2000" dirty="0">
                <a:latin typeface="Lantinghei SC Demibold" charset="-122"/>
                <a:ea typeface="Lantinghei SC Demibold" charset="-122"/>
                <a:cs typeface="Lantinghei SC Demibold" charset="-122"/>
              </a:rPr>
              <a:t>Apache</a:t>
            </a:r>
            <a:r>
              <a:rPr lang="zh-CN" altLang="en-US" sz="2000" dirty="0">
                <a:latin typeface="Lantinghei SC Demibold" charset="-122"/>
                <a:ea typeface="Lantinghei SC Demibold" charset="-122"/>
                <a:cs typeface="Lantinghei SC Demibold" charset="-122"/>
              </a:rPr>
              <a:t>、</a:t>
            </a:r>
            <a:r>
              <a:rPr lang="en-US" altLang="zh-CN" sz="2000" dirty="0">
                <a:latin typeface="Lantinghei SC Demibold" charset="-122"/>
                <a:ea typeface="Lantinghei SC Demibold" charset="-122"/>
                <a:cs typeface="Lantinghei SC Demibold" charset="-122"/>
              </a:rPr>
              <a:t>PHP</a:t>
            </a:r>
            <a:r>
              <a:rPr lang="zh-CN" altLang="en-US" sz="2000" dirty="0">
                <a:latin typeface="Lantinghei SC Demibold" charset="-122"/>
                <a:ea typeface="Lantinghei SC Demibold" charset="-122"/>
                <a:cs typeface="Lantinghei SC Demibold" charset="-122"/>
              </a:rPr>
              <a:t>解释器等。</a:t>
            </a:r>
            <a:endParaRPr lang="en-US" altLang="zh-CN" sz="20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Lantinghei SC Demibold" charset="-122"/>
                <a:ea typeface="Lantinghei SC Demibold" charset="-122"/>
                <a:cs typeface="Lantinghei SC Demibold" charset="-122"/>
              </a:rPr>
              <a:t>	</a:t>
            </a:r>
            <a:r>
              <a:rPr lang="zh-CN" altLang="en-US" sz="20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如果你的电脑上已经安装了这些环境，则可以直接使用。</a:t>
            </a:r>
            <a:endParaRPr lang="en-US" altLang="zh-CN" sz="20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Lantinghei SC Demibold" charset="-122"/>
                <a:ea typeface="Lantinghei SC Demibold" charset="-122"/>
                <a:cs typeface="Lantinghei SC Demibold" charset="-122"/>
              </a:rPr>
              <a:t>	</a:t>
            </a:r>
            <a:r>
              <a:rPr lang="zh-CN" altLang="en-US" sz="2000" dirty="0">
                <a:latin typeface="Lantinghei SC Demibold" charset="-122"/>
                <a:ea typeface="Lantinghei SC Demibold" charset="-122"/>
                <a:cs typeface="Lantinghei SC Demibold" charset="-122"/>
              </a:rPr>
              <a:t>如果没有安装，为了节省环境安装的时间，这里我们使用一个集成开发环境：</a:t>
            </a:r>
            <a:r>
              <a:rPr lang="en-US" altLang="zh-CN" sz="2000" dirty="0">
                <a:solidFill>
                  <a:srgbClr val="FF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XAMPP</a:t>
            </a:r>
            <a:endParaRPr lang="zh-CN" altLang="en-US" sz="2000" dirty="0">
              <a:solidFill>
                <a:srgbClr val="FF0000"/>
              </a:solidFill>
              <a:latin typeface="微软雅黑"/>
              <a:ea typeface="微软雅黑"/>
              <a:sym typeface="Gill Sans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653" y="149991"/>
            <a:ext cx="817924" cy="74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0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38383" y="352445"/>
            <a:ext cx="4043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准备工作</a:t>
            </a:r>
            <a: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973883" y="5600700"/>
            <a:ext cx="1612058" cy="1889203"/>
          </a:xfrm>
          <a:prstGeom prst="line">
            <a:avLst/>
          </a:prstGeom>
          <a:ln w="12700"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-2434804" y="899755"/>
            <a:ext cx="4214716" cy="4939309"/>
          </a:xfrm>
          <a:prstGeom prst="line">
            <a:avLst/>
          </a:prstGeom>
          <a:ln w="12700"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716245" y="1781541"/>
            <a:ext cx="10759510" cy="2711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FF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XAMPP</a:t>
            </a:r>
            <a:r>
              <a:rPr lang="zh-CN" altLang="en-US" sz="2000" dirty="0">
                <a:latin typeface="Lantinghei SC Demibold" charset="-122"/>
                <a:ea typeface="Lantinghei SC Demibold" charset="-122"/>
                <a:cs typeface="Lantinghei SC Demibold" charset="-122"/>
              </a:rPr>
              <a:t>简介：</a:t>
            </a:r>
            <a:endParaRPr lang="en-US" altLang="zh-CN" sz="20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微软雅黑"/>
                <a:ea typeface="Lantinghei SC Demibold" charset="-122"/>
                <a:sym typeface="Gill Sans" charset="0"/>
              </a:rPr>
              <a:t>	</a:t>
            </a:r>
            <a:r>
              <a:rPr lang="zh-CN" altLang="en-US" sz="2000" dirty="0">
                <a:latin typeface="微软雅黑"/>
                <a:ea typeface="Lantinghei SC Demibold" charset="-122"/>
                <a:sym typeface="Gill Sans" charset="0"/>
              </a:rPr>
              <a:t> </a:t>
            </a:r>
            <a:r>
              <a:rPr lang="en-US" altLang="zh-CN" sz="2000" dirty="0">
                <a:latin typeface="微软雅黑"/>
                <a:ea typeface="Lantinghei SC Demibold" charset="-122"/>
                <a:sym typeface="Gill Sans" charset="0"/>
              </a:rPr>
              <a:t>XAMPP</a:t>
            </a:r>
            <a:r>
              <a:rPr lang="zh-CN" altLang="en-US" sz="2000" dirty="0">
                <a:latin typeface="微软雅黑"/>
                <a:ea typeface="Lantinghei SC Demibold" charset="-122"/>
                <a:sym typeface="Gill Sans" charset="0"/>
              </a:rPr>
              <a:t>（</a:t>
            </a:r>
            <a:r>
              <a:rPr lang="en-US" altLang="zh-CN" sz="2000" dirty="0" err="1">
                <a:latin typeface="微软雅黑"/>
                <a:ea typeface="Lantinghei SC Demibold" charset="-122"/>
                <a:sym typeface="Gill Sans" charset="0"/>
              </a:rPr>
              <a:t>Apache+MySQL+PHP+PERL</a:t>
            </a:r>
            <a:r>
              <a:rPr lang="zh-CN" altLang="en-US" sz="2000" dirty="0">
                <a:latin typeface="微软雅黑"/>
                <a:ea typeface="Lantinghei SC Demibold" charset="-122"/>
                <a:sym typeface="Gill Sans" charset="0"/>
              </a:rPr>
              <a:t>）是一个功能强大的建站集成软件包。软件中已经继承了</a:t>
            </a:r>
            <a:r>
              <a:rPr lang="en-US" altLang="zh-CN" sz="2000" dirty="0">
                <a:latin typeface="微软雅黑"/>
                <a:ea typeface="Lantinghei SC Demibold" charset="-122"/>
                <a:sym typeface="Gill Sans" charset="0"/>
              </a:rPr>
              <a:t>MySQL</a:t>
            </a:r>
            <a:r>
              <a:rPr lang="zh-CN" altLang="en-US" sz="2000" dirty="0">
                <a:latin typeface="微软雅黑"/>
                <a:ea typeface="Lantinghei SC Demibold" charset="-122"/>
                <a:sym typeface="Gill Sans" charset="0"/>
              </a:rPr>
              <a:t>、</a:t>
            </a:r>
            <a:r>
              <a:rPr lang="en-US" altLang="zh-CN" sz="2000" dirty="0">
                <a:latin typeface="微软雅黑"/>
                <a:ea typeface="Lantinghei SC Demibold" charset="-122"/>
                <a:sym typeface="Gill Sans" charset="0"/>
              </a:rPr>
              <a:t>PHP</a:t>
            </a:r>
            <a:r>
              <a:rPr lang="zh-CN" altLang="en-US" sz="2000" dirty="0">
                <a:latin typeface="微软雅黑"/>
                <a:ea typeface="Lantinghei SC Demibold" charset="-122"/>
                <a:sym typeface="Gill Sans" charset="0"/>
              </a:rPr>
              <a:t>和</a:t>
            </a:r>
            <a:r>
              <a:rPr lang="en-US" altLang="zh-CN" sz="2000" dirty="0">
                <a:latin typeface="微软雅黑"/>
                <a:ea typeface="Lantinghei SC Demibold" charset="-122"/>
                <a:sym typeface="Gill Sans" charset="0"/>
              </a:rPr>
              <a:t>Apache</a:t>
            </a:r>
            <a:r>
              <a:rPr lang="zh-CN" altLang="en-US" sz="2000" dirty="0">
                <a:latin typeface="微软雅黑"/>
                <a:ea typeface="Lantinghei SC Demibold" charset="-122"/>
                <a:sym typeface="Gill Sans" charset="0"/>
              </a:rPr>
              <a:t>环境，我们只需选择对应的版本进行下载安装即可使用。</a:t>
            </a:r>
            <a:endParaRPr lang="en-US" altLang="zh-CN" sz="2000" dirty="0">
              <a:latin typeface="微软雅黑"/>
              <a:ea typeface="Lantinghei SC Demibold" charset="-122"/>
              <a:sym typeface="Gill Sans" charset="0"/>
            </a:endParaRPr>
          </a:p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000" dirty="0">
              <a:latin typeface="微软雅黑"/>
              <a:ea typeface="Lantinghei SC Demibold" charset="-122"/>
              <a:sym typeface="Gill Sans" charset="0"/>
            </a:endParaRPr>
          </a:p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atin typeface="微软雅黑"/>
                <a:ea typeface="Lantinghei SC Demibold" charset="-122"/>
                <a:sym typeface="Gill Sans" charset="0"/>
              </a:rPr>
              <a:t>下载地址：</a:t>
            </a:r>
            <a:r>
              <a:rPr lang="en-US" altLang="zh-CN" sz="2000" dirty="0">
                <a:latin typeface="微软雅黑"/>
                <a:ea typeface="Lantinghei SC Demibold" charset="-122"/>
                <a:sym typeface="Gill Sans" charset="0"/>
              </a:rPr>
              <a:t> https://www.apachefriends.org/index.html</a:t>
            </a:r>
            <a:endParaRPr lang="zh-CN" altLang="en-US" sz="2000" dirty="0">
              <a:latin typeface="微软雅黑"/>
              <a:ea typeface="微软雅黑"/>
              <a:sym typeface="Gill Sans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653" y="149991"/>
            <a:ext cx="817924" cy="74976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CEFC804-C78E-4B99-AAFF-39A93268F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939" y="4862439"/>
            <a:ext cx="9685714" cy="1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86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38383" y="352445"/>
            <a:ext cx="4043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准备工作</a:t>
            </a:r>
            <a: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973883" y="5600700"/>
            <a:ext cx="1612058" cy="1889203"/>
          </a:xfrm>
          <a:prstGeom prst="line">
            <a:avLst/>
          </a:prstGeom>
          <a:ln w="12700"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-2434804" y="899755"/>
            <a:ext cx="4214716" cy="4939309"/>
          </a:xfrm>
          <a:prstGeom prst="line">
            <a:avLst/>
          </a:prstGeom>
          <a:ln w="12700"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716245" y="1781541"/>
            <a:ext cx="10759510" cy="55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atin typeface="微软雅黑"/>
                <a:ea typeface="Lantinghei SC Demibold" charset="-122"/>
                <a:sym typeface="Gill Sans" charset="0"/>
              </a:rPr>
              <a:t>下载完成后，双击安装文件进行默认安装即可。</a:t>
            </a:r>
            <a:endParaRPr lang="zh-CN" altLang="en-US" sz="2000" dirty="0">
              <a:latin typeface="微软雅黑"/>
              <a:ea typeface="微软雅黑"/>
              <a:sym typeface="Gill Sans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653" y="149991"/>
            <a:ext cx="817924" cy="74976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58226AD-FEAB-4E6C-BD25-FACF5309F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255" y="2817672"/>
            <a:ext cx="4064588" cy="340291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D938F1E-96A9-449D-8940-8297183DFC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417" y="3747380"/>
            <a:ext cx="1095238" cy="1600000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50B2E1F5-C20D-4D9B-AADF-70497CF4079B}"/>
              </a:ext>
            </a:extLst>
          </p:cNvPr>
          <p:cNvCxnSpPr/>
          <p:nvPr/>
        </p:nvCxnSpPr>
        <p:spPr>
          <a:xfrm>
            <a:off x="1815467" y="4438888"/>
            <a:ext cx="158675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638AE69-8367-4F65-8812-C6D13515A496}"/>
              </a:ext>
            </a:extLst>
          </p:cNvPr>
          <p:cNvCxnSpPr/>
          <p:nvPr/>
        </p:nvCxnSpPr>
        <p:spPr>
          <a:xfrm>
            <a:off x="7783663" y="4547380"/>
            <a:ext cx="158675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D9E318A8-DE66-4373-A3EA-5BB4E74283B4}"/>
              </a:ext>
            </a:extLst>
          </p:cNvPr>
          <p:cNvSpPr txBox="1"/>
          <p:nvPr/>
        </p:nvSpPr>
        <p:spPr>
          <a:xfrm>
            <a:off x="1972784" y="401438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双击安装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FE2A26B-9215-428B-B746-68B76CDB1977}"/>
              </a:ext>
            </a:extLst>
          </p:cNvPr>
          <p:cNvSpPr txBox="1"/>
          <p:nvPr/>
        </p:nvSpPr>
        <p:spPr>
          <a:xfrm>
            <a:off x="7920866" y="40986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安装完毕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ED97AA2-999D-43A7-B133-A36924BFE2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1121" y="3809603"/>
            <a:ext cx="1076190" cy="1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46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38383" y="352445"/>
            <a:ext cx="4043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准备工作</a:t>
            </a:r>
            <a: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973883" y="5600700"/>
            <a:ext cx="1612058" cy="1889203"/>
          </a:xfrm>
          <a:prstGeom prst="line">
            <a:avLst/>
          </a:prstGeom>
          <a:ln w="12700"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-2434804" y="899755"/>
            <a:ext cx="4214716" cy="4939309"/>
          </a:xfrm>
          <a:prstGeom prst="line">
            <a:avLst/>
          </a:prstGeom>
          <a:ln w="12700"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716245" y="1295184"/>
            <a:ext cx="10759510" cy="1095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atin typeface="微软雅黑"/>
                <a:ea typeface="Lantinghei SC Demibold" charset="-122"/>
                <a:sym typeface="Gill Sans" charset="0"/>
              </a:rPr>
              <a:t>安装完成后，在开始菜单即可找到启动图标，点击即可启动</a:t>
            </a:r>
            <a:r>
              <a:rPr lang="en-US" altLang="zh-CN" sz="2000" dirty="0">
                <a:latin typeface="微软雅黑"/>
                <a:ea typeface="Lantinghei SC Demibold" charset="-122"/>
                <a:sym typeface="Gill Sans" charset="0"/>
              </a:rPr>
              <a:t>XAMPP</a:t>
            </a:r>
            <a:r>
              <a:rPr lang="zh-CN" altLang="en-US" sz="2000" dirty="0">
                <a:latin typeface="微软雅黑"/>
                <a:ea typeface="Lantinghei SC Demibold" charset="-122"/>
                <a:sym typeface="Gill Sans" charset="0"/>
              </a:rPr>
              <a:t>；</a:t>
            </a:r>
            <a:endParaRPr lang="en-US" altLang="zh-CN" sz="2000" dirty="0">
              <a:latin typeface="微软雅黑"/>
              <a:ea typeface="Lantinghei SC Demibold" charset="-122"/>
              <a:sym typeface="Gill Sans" charset="0"/>
            </a:endParaRPr>
          </a:p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atin typeface="微软雅黑"/>
                <a:ea typeface="Lantinghei SC Demibold" charset="-122"/>
                <a:sym typeface="Gill Sans" charset="0"/>
              </a:rPr>
              <a:t>启动软件后，找到</a:t>
            </a:r>
            <a:r>
              <a:rPr lang="en-US" altLang="zh-CN" sz="2000" dirty="0">
                <a:latin typeface="微软雅黑"/>
                <a:ea typeface="Lantinghei SC Demibold" charset="-122"/>
                <a:sym typeface="Gill Sans" charset="0"/>
              </a:rPr>
              <a:t>Apache</a:t>
            </a:r>
            <a:r>
              <a:rPr lang="zh-CN" altLang="en-US" sz="2000" dirty="0">
                <a:latin typeface="微软雅黑"/>
                <a:ea typeface="Lantinghei SC Demibold" charset="-122"/>
                <a:sym typeface="Gill Sans" charset="0"/>
              </a:rPr>
              <a:t>和</a:t>
            </a:r>
            <a:r>
              <a:rPr lang="en-US" altLang="zh-CN" sz="2000" dirty="0">
                <a:latin typeface="微软雅黑"/>
                <a:ea typeface="Lantinghei SC Demibold" charset="-122"/>
                <a:sym typeface="Gill Sans" charset="0"/>
              </a:rPr>
              <a:t>MySQL</a:t>
            </a:r>
            <a:r>
              <a:rPr lang="zh-CN" altLang="en-US" sz="2000" dirty="0">
                <a:latin typeface="微软雅黑"/>
                <a:ea typeface="Lantinghei SC Demibold" charset="-122"/>
                <a:sym typeface="Gill Sans" charset="0"/>
              </a:rPr>
              <a:t>服务，点击</a:t>
            </a:r>
            <a:r>
              <a:rPr lang="en-US" altLang="zh-CN" sz="2000" dirty="0">
                <a:latin typeface="微软雅黑"/>
                <a:ea typeface="Lantinghei SC Demibold" charset="-122"/>
                <a:sym typeface="Gill Sans" charset="0"/>
              </a:rPr>
              <a:t>Start</a:t>
            </a:r>
            <a:r>
              <a:rPr lang="zh-CN" altLang="en-US" sz="2000" dirty="0">
                <a:latin typeface="微软雅黑"/>
                <a:ea typeface="Lantinghei SC Demibold" charset="-122"/>
                <a:sym typeface="Gill Sans" charset="0"/>
              </a:rPr>
              <a:t>即可开启。</a:t>
            </a:r>
            <a:endParaRPr lang="zh-CN" altLang="en-US" sz="2000" dirty="0">
              <a:latin typeface="微软雅黑"/>
              <a:ea typeface="微软雅黑"/>
              <a:sym typeface="Gill Sans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653" y="149991"/>
            <a:ext cx="817924" cy="74976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5C7A718-4E1C-4007-8C8D-46877BCF1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322" y="3694487"/>
            <a:ext cx="2600000" cy="15619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A5859B2-089D-456E-8244-809D548AA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8702" y="2735433"/>
            <a:ext cx="5891904" cy="380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38383" y="352445"/>
            <a:ext cx="4043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准备工作</a:t>
            </a:r>
            <a: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973883" y="5600700"/>
            <a:ext cx="1612058" cy="1889203"/>
          </a:xfrm>
          <a:prstGeom prst="line">
            <a:avLst/>
          </a:prstGeom>
          <a:ln w="12700"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-2434804" y="899755"/>
            <a:ext cx="4214716" cy="4939309"/>
          </a:xfrm>
          <a:prstGeom prst="line">
            <a:avLst/>
          </a:prstGeom>
          <a:ln w="12700"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716245" y="1295184"/>
            <a:ext cx="10759510" cy="1095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atin typeface="微软雅黑"/>
                <a:ea typeface="Lantinghei SC Demibold" charset="-122"/>
                <a:sym typeface="Gill Sans" charset="0"/>
              </a:rPr>
              <a:t>在浏览器中访问：</a:t>
            </a:r>
            <a:endParaRPr lang="en-US" altLang="zh-CN" sz="2000" dirty="0">
              <a:latin typeface="微软雅黑"/>
              <a:ea typeface="Lantinghei SC Demibold" charset="-122"/>
              <a:sym typeface="Gill Sans" charset="0"/>
            </a:endParaRPr>
          </a:p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微软雅黑"/>
                <a:ea typeface="Lantinghei SC Demibold" charset="-122"/>
                <a:sym typeface="Gill Sans" charset="0"/>
              </a:rPr>
              <a:t>	</a:t>
            </a:r>
            <a:r>
              <a:rPr lang="zh-CN" altLang="en-US" sz="2000" dirty="0">
                <a:latin typeface="微软雅黑"/>
                <a:ea typeface="Lantinghei SC Demibold" charset="-122"/>
                <a:sym typeface="Gill Sans" charset="0"/>
              </a:rPr>
              <a:t>此时，我们在浏览器中输入：</a:t>
            </a:r>
            <a:r>
              <a:rPr lang="en-US" altLang="zh-CN" sz="2000" dirty="0">
                <a:latin typeface="微软雅黑"/>
                <a:ea typeface="Lantinghei SC Demibold" charset="-122"/>
                <a:sym typeface="Gill Sans" charset="0"/>
                <a:hlinkClick r:id="rId3"/>
              </a:rPr>
              <a:t>http://localhost</a:t>
            </a:r>
            <a:r>
              <a:rPr lang="en-US" altLang="zh-CN" sz="2000" dirty="0">
                <a:latin typeface="微软雅黑"/>
                <a:ea typeface="Lantinghei SC Demibold" charset="-122"/>
                <a:sym typeface="Gill Sans" charset="0"/>
              </a:rPr>
              <a:t> </a:t>
            </a:r>
            <a:r>
              <a:rPr lang="zh-CN" altLang="en-US" sz="2000" dirty="0">
                <a:latin typeface="微软雅黑"/>
                <a:ea typeface="Lantinghei SC Demibold" charset="-122"/>
                <a:sym typeface="Gill Sans" charset="0"/>
              </a:rPr>
              <a:t>即可打开默认主页</a:t>
            </a:r>
            <a:endParaRPr lang="en-US" altLang="zh-CN" sz="2000" dirty="0">
              <a:latin typeface="微软雅黑"/>
              <a:ea typeface="Lantinghei SC Demibold" charset="-122"/>
              <a:sym typeface="Gill Sans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653" y="149991"/>
            <a:ext cx="817924" cy="74976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697CDA5-F202-40FB-91A1-C5FC27C55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0016" y="2721307"/>
            <a:ext cx="7003401" cy="349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6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38383" y="352445"/>
            <a:ext cx="4043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准备工作</a:t>
            </a:r>
            <a: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973883" y="5600700"/>
            <a:ext cx="1612058" cy="1889203"/>
          </a:xfrm>
          <a:prstGeom prst="line">
            <a:avLst/>
          </a:prstGeom>
          <a:ln w="12700"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-2434804" y="899755"/>
            <a:ext cx="4214716" cy="4939309"/>
          </a:xfrm>
          <a:prstGeom prst="line">
            <a:avLst/>
          </a:prstGeom>
          <a:ln w="12700"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716245" y="1295184"/>
            <a:ext cx="10759510" cy="1095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微软雅黑"/>
                <a:ea typeface="Lantinghei SC Demibold" charset="-122"/>
                <a:sym typeface="Gill Sans" charset="0"/>
              </a:rPr>
              <a:t>XAMPP</a:t>
            </a:r>
            <a:r>
              <a:rPr lang="zh-CN" altLang="en-US" sz="2000" dirty="0">
                <a:latin typeface="微软雅黑"/>
                <a:ea typeface="Lantinghei SC Demibold" charset="-122"/>
                <a:sym typeface="Gill Sans" charset="0"/>
              </a:rPr>
              <a:t>放置项目的位置默认在安装目录的 </a:t>
            </a:r>
            <a:r>
              <a:rPr lang="en-US" altLang="zh-CN" sz="2000" dirty="0" err="1">
                <a:latin typeface="微软雅黑"/>
                <a:ea typeface="Lantinghei SC Demibold" charset="-122"/>
                <a:sym typeface="Gill Sans" charset="0"/>
              </a:rPr>
              <a:t>htdocs</a:t>
            </a:r>
            <a:r>
              <a:rPr lang="en-US" altLang="zh-CN" sz="2000" dirty="0">
                <a:latin typeface="微软雅黑"/>
                <a:ea typeface="Lantinghei SC Demibold" charset="-122"/>
                <a:sym typeface="Gill Sans" charset="0"/>
              </a:rPr>
              <a:t> </a:t>
            </a:r>
            <a:r>
              <a:rPr lang="zh-CN" altLang="en-US" sz="2000" dirty="0">
                <a:latin typeface="微软雅黑"/>
                <a:ea typeface="Lantinghei SC Demibold" charset="-122"/>
                <a:sym typeface="Gill Sans" charset="0"/>
              </a:rPr>
              <a:t>下，我们可以通过开始菜单打开此目录，也可以直接去你的安装目录下去找。</a:t>
            </a:r>
            <a:endParaRPr lang="en-US" altLang="zh-CN" sz="2000" dirty="0">
              <a:latin typeface="微软雅黑"/>
              <a:ea typeface="Lantinghei SC Demibold" charset="-122"/>
              <a:sym typeface="Gill Sans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653" y="149991"/>
            <a:ext cx="817924" cy="74976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ABEB54F-9AB4-47E6-A824-90F53B455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4277" y="3733542"/>
            <a:ext cx="2485714" cy="14666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3F46B78-28F8-4BC5-9E8A-48EF44C0F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2334" y="2714494"/>
            <a:ext cx="4895238" cy="3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0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38383" y="352445"/>
            <a:ext cx="4043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准备工作</a:t>
            </a:r>
            <a: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973883" y="5600700"/>
            <a:ext cx="1612058" cy="1889203"/>
          </a:xfrm>
          <a:prstGeom prst="line">
            <a:avLst/>
          </a:prstGeom>
          <a:ln w="12700"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-2434804" y="899755"/>
            <a:ext cx="4214716" cy="4939309"/>
          </a:xfrm>
          <a:prstGeom prst="line">
            <a:avLst/>
          </a:prstGeom>
          <a:ln w="12700"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716245" y="1295184"/>
            <a:ext cx="10759510" cy="1095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atin typeface="微软雅黑"/>
                <a:ea typeface="Lantinghei SC Demibold" charset="-122"/>
                <a:sym typeface="Gill Sans" charset="0"/>
              </a:rPr>
              <a:t>现在，我们将我们的项目文件，复制到 </a:t>
            </a:r>
            <a:r>
              <a:rPr lang="en-US" altLang="zh-CN" sz="2000" dirty="0" err="1">
                <a:latin typeface="微软雅黑"/>
                <a:ea typeface="Lantinghei SC Demibold" charset="-122"/>
                <a:sym typeface="Gill Sans" charset="0"/>
              </a:rPr>
              <a:t>htdocs</a:t>
            </a:r>
            <a:r>
              <a:rPr lang="en-US" altLang="zh-CN" sz="2000" dirty="0">
                <a:latin typeface="微软雅黑"/>
                <a:ea typeface="Lantinghei SC Demibold" charset="-122"/>
                <a:sym typeface="Gill Sans" charset="0"/>
              </a:rPr>
              <a:t> </a:t>
            </a:r>
            <a:r>
              <a:rPr lang="zh-CN" altLang="en-US" sz="2000" dirty="0">
                <a:latin typeface="微软雅黑"/>
                <a:ea typeface="Lantinghei SC Demibold" charset="-122"/>
                <a:sym typeface="Gill Sans" charset="0"/>
              </a:rPr>
              <a:t>目录下；</a:t>
            </a:r>
            <a:endParaRPr lang="en-US" altLang="zh-CN" sz="2000" dirty="0">
              <a:latin typeface="微软雅黑"/>
              <a:ea typeface="Lantinghei SC Demibold" charset="-122"/>
              <a:sym typeface="Gill Sans" charset="0"/>
            </a:endParaRPr>
          </a:p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atin typeface="微软雅黑"/>
                <a:ea typeface="Lantinghei SC Demibold" charset="-122"/>
                <a:sym typeface="Gill Sans" charset="0"/>
              </a:rPr>
              <a:t>然后在浏览器中输入 </a:t>
            </a:r>
            <a:r>
              <a:rPr lang="en-US" altLang="zh-CN" sz="2000" dirty="0">
                <a:latin typeface="微软雅黑"/>
                <a:ea typeface="Lantinghei SC Demibold" charset="-122"/>
                <a:sym typeface="Gill Sans" charset="0"/>
                <a:hlinkClick r:id="rId3"/>
              </a:rPr>
              <a:t>http://localhost/bookmall</a:t>
            </a:r>
            <a:r>
              <a:rPr lang="en-US" altLang="zh-CN" sz="2000" dirty="0">
                <a:latin typeface="微软雅黑"/>
                <a:ea typeface="Lantinghei SC Demibold" charset="-122"/>
                <a:sym typeface="Gill Sans" charset="0"/>
              </a:rPr>
              <a:t> </a:t>
            </a:r>
            <a:r>
              <a:rPr lang="zh-CN" altLang="en-US" sz="2000" dirty="0">
                <a:latin typeface="微软雅黑"/>
                <a:ea typeface="Lantinghei SC Demibold" charset="-122"/>
                <a:sym typeface="Gill Sans" charset="0"/>
              </a:rPr>
              <a:t>就可以在</a:t>
            </a:r>
            <a:r>
              <a:rPr lang="en-US" altLang="zh-CN" sz="2000" dirty="0">
                <a:latin typeface="微软雅黑"/>
                <a:ea typeface="Lantinghei SC Demibold" charset="-122"/>
                <a:sym typeface="Gill Sans" charset="0"/>
              </a:rPr>
              <a:t>Apache </a:t>
            </a:r>
            <a:r>
              <a:rPr lang="zh-CN" altLang="en-US" sz="2000" dirty="0">
                <a:latin typeface="微软雅黑"/>
                <a:ea typeface="Lantinghei SC Demibold" charset="-122"/>
                <a:sym typeface="Gill Sans" charset="0"/>
              </a:rPr>
              <a:t>服务器下打开我们的网站。</a:t>
            </a:r>
            <a:endParaRPr lang="en-US" altLang="zh-CN" sz="2000" dirty="0">
              <a:latin typeface="微软雅黑"/>
              <a:ea typeface="Lantinghei SC Demibold" charset="-122"/>
              <a:sym typeface="Gill Sans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653" y="149991"/>
            <a:ext cx="817924" cy="74976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4FB64D4-B7B2-40C2-A33C-95BE97A67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45" y="3235486"/>
            <a:ext cx="5084463" cy="28952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41B8946-97F3-495B-9CCA-A946783E1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6737" y="3235486"/>
            <a:ext cx="4869018" cy="281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4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9050" y="314980"/>
            <a:ext cx="2247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973883" y="5600700"/>
            <a:ext cx="1612058" cy="1889203"/>
          </a:xfrm>
          <a:prstGeom prst="line">
            <a:avLst/>
          </a:prstGeom>
          <a:ln w="12700"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-2434804" y="899755"/>
            <a:ext cx="4214716" cy="4939309"/>
          </a:xfrm>
          <a:prstGeom prst="line">
            <a:avLst/>
          </a:prstGeom>
          <a:ln w="12700"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32013" y="1484530"/>
            <a:ext cx="6441140" cy="4866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latin typeface="微软雅黑"/>
                <a:ea typeface="微软雅黑"/>
                <a:sym typeface="Gill Sans" charset="0"/>
              </a:rPr>
              <a:t>项目名称</a:t>
            </a:r>
            <a:r>
              <a:rPr lang="zh-CN" altLang="en-US" sz="2000" dirty="0">
                <a:latin typeface="微软雅黑"/>
                <a:ea typeface="微软雅黑"/>
                <a:sym typeface="Gill Sans" charset="0"/>
              </a:rPr>
              <a:t>：</a:t>
            </a:r>
            <a:r>
              <a:rPr lang="zh-CN" altLang="en-US" sz="2000" dirty="0">
                <a:solidFill>
                  <a:schemeClr val="accent1"/>
                </a:solidFill>
                <a:latin typeface="微软雅黑"/>
                <a:ea typeface="微软雅黑"/>
                <a:sym typeface="Gill Sans" charset="0"/>
              </a:rPr>
              <a:t>图书商城</a:t>
            </a:r>
          </a:p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latin typeface="微软雅黑"/>
                <a:ea typeface="微软雅黑"/>
                <a:sym typeface="Gill Sans" charset="0"/>
              </a:rPr>
              <a:t>项目介绍</a:t>
            </a:r>
            <a:r>
              <a:rPr lang="zh-CN" altLang="en-US" sz="2000" dirty="0">
                <a:latin typeface="微软雅黑"/>
                <a:ea typeface="微软雅黑"/>
                <a:sym typeface="Gill Sans" charset="0"/>
              </a:rPr>
              <a:t>：这是一个小型的在线图书商城系统，本系统中可以实现首页广告轮播、首页商品最新商品展示、用户注册、登录、分类浏览商品类表、查看商品详情、以及购物车的增删改查等的功能。</a:t>
            </a:r>
          </a:p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latin typeface="微软雅黑"/>
                <a:ea typeface="微软雅黑"/>
                <a:sym typeface="Gill Sans" charset="0"/>
              </a:rPr>
              <a:t>实训目标</a:t>
            </a:r>
            <a:r>
              <a:rPr lang="zh-CN" altLang="en-US" sz="2000" dirty="0">
                <a:latin typeface="微软雅黑"/>
                <a:ea typeface="微软雅黑"/>
                <a:sym typeface="Gill Sans" charset="0"/>
              </a:rPr>
              <a:t>：将本阶段所学知识结合起来，应用到实际项目中，使更加了解所学知识体系的实际作用，对以前所学知识点得到更好的练习和灵活运用。</a:t>
            </a:r>
          </a:p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latin typeface="微软雅黑"/>
                <a:ea typeface="微软雅黑"/>
                <a:sym typeface="Gill Sans" charset="0"/>
              </a:rPr>
              <a:t>所需时间</a:t>
            </a:r>
            <a:r>
              <a:rPr lang="zh-CN" altLang="en-US" sz="2000" dirty="0">
                <a:latin typeface="微软雅黑"/>
                <a:ea typeface="微软雅黑"/>
                <a:sym typeface="Gill Sans" charset="0"/>
              </a:rPr>
              <a:t>：</a:t>
            </a:r>
            <a:r>
              <a:rPr lang="en-US" altLang="zh-CN" sz="2000" dirty="0">
                <a:latin typeface="微软雅黑"/>
                <a:ea typeface="微软雅黑"/>
                <a:sym typeface="Gill Sans" charset="0"/>
              </a:rPr>
              <a:t>36</a:t>
            </a:r>
            <a:r>
              <a:rPr lang="zh-CN" altLang="en-US" sz="2000" dirty="0">
                <a:latin typeface="微软雅黑"/>
                <a:ea typeface="微软雅黑"/>
                <a:sym typeface="Gill Sans" charset="0"/>
              </a:rPr>
              <a:t>课时</a:t>
            </a:r>
            <a:endParaRPr lang="en-US" altLang="zh-CN" sz="2000" dirty="0">
              <a:latin typeface="微软雅黑"/>
              <a:ea typeface="微软雅黑"/>
              <a:sym typeface="Gill Sans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653" y="149991"/>
            <a:ext cx="817924" cy="7497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F87D68D-8389-4B4E-A186-FD73642BB4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659" y="1117958"/>
            <a:ext cx="3931918" cy="502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88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38383" y="352445"/>
            <a:ext cx="4043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准备工作</a:t>
            </a:r>
            <a: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973883" y="5600700"/>
            <a:ext cx="1612058" cy="1889203"/>
          </a:xfrm>
          <a:prstGeom prst="line">
            <a:avLst/>
          </a:prstGeom>
          <a:ln w="12700"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-2434804" y="899755"/>
            <a:ext cx="4214716" cy="4939309"/>
          </a:xfrm>
          <a:prstGeom prst="line">
            <a:avLst/>
          </a:prstGeom>
          <a:ln w="12700"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716245" y="1177517"/>
            <a:ext cx="10759510" cy="2173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atin typeface="微软雅黑"/>
                <a:ea typeface="Lantinghei SC Demibold" charset="-122"/>
                <a:sym typeface="Gill Sans" charset="0"/>
              </a:rPr>
              <a:t>数据库的使用：</a:t>
            </a:r>
            <a:endParaRPr lang="en-US" altLang="zh-CN" sz="2000" dirty="0">
              <a:latin typeface="微软雅黑"/>
              <a:ea typeface="Lantinghei SC Demibold" charset="-122"/>
              <a:sym typeface="Gill Sans" charset="0"/>
            </a:endParaRPr>
          </a:p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微软雅黑"/>
                <a:ea typeface="Lantinghei SC Demibold" charset="-122"/>
                <a:sym typeface="Gill Sans" charset="0"/>
              </a:rPr>
              <a:t>	</a:t>
            </a:r>
            <a:r>
              <a:rPr lang="zh-CN" altLang="en-US" sz="2000" dirty="0">
                <a:latin typeface="微软雅黑"/>
                <a:ea typeface="Lantinghei SC Demibold" charset="-122"/>
                <a:sym typeface="Gill Sans" charset="0"/>
              </a:rPr>
              <a:t>如果想要操作数据库，那么我们可以通过命令行来登录和操作。</a:t>
            </a:r>
            <a:endParaRPr lang="en-US" altLang="zh-CN" sz="2000" dirty="0">
              <a:latin typeface="微软雅黑"/>
              <a:ea typeface="Lantinghei SC Demibold" charset="-122"/>
              <a:sym typeface="Gill Sans" charset="0"/>
            </a:endParaRPr>
          </a:p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微软雅黑"/>
                <a:ea typeface="Lantinghei SC Demibold" charset="-122"/>
                <a:sym typeface="Gill Sans" charset="0"/>
              </a:rPr>
              <a:t>	</a:t>
            </a:r>
            <a:r>
              <a:rPr lang="zh-CN" altLang="en-US" sz="2000" dirty="0">
                <a:latin typeface="微软雅黑"/>
                <a:ea typeface="Lantinghei SC Demibold" charset="-122"/>
                <a:sym typeface="Gill Sans" charset="0"/>
              </a:rPr>
              <a:t>我们使用快捷键 </a:t>
            </a:r>
            <a:r>
              <a:rPr lang="en-US" altLang="zh-CN" sz="2000" dirty="0" err="1">
                <a:latin typeface="微软雅黑"/>
                <a:ea typeface="Lantinghei SC Demibold" charset="-122"/>
                <a:sym typeface="Gill Sans" charset="0"/>
              </a:rPr>
              <a:t>win+R</a:t>
            </a:r>
            <a:r>
              <a:rPr lang="en-US" altLang="zh-CN" sz="2000" dirty="0">
                <a:latin typeface="微软雅黑"/>
                <a:ea typeface="Lantinghei SC Demibold" charset="-122"/>
                <a:sym typeface="Gill Sans" charset="0"/>
              </a:rPr>
              <a:t> </a:t>
            </a:r>
            <a:r>
              <a:rPr lang="zh-CN" altLang="en-US" sz="2000" dirty="0">
                <a:latin typeface="微软雅黑"/>
                <a:ea typeface="Lantinghei SC Demibold" charset="-122"/>
                <a:sym typeface="Gill Sans" charset="0"/>
              </a:rPr>
              <a:t>打开运行窗口，输入 </a:t>
            </a:r>
            <a:r>
              <a:rPr lang="en-US" altLang="zh-CN" sz="2000" dirty="0" err="1">
                <a:latin typeface="微软雅黑"/>
                <a:ea typeface="Lantinghei SC Demibold" charset="-122"/>
                <a:sym typeface="Gill Sans" charset="0"/>
              </a:rPr>
              <a:t>cmd</a:t>
            </a:r>
            <a:r>
              <a:rPr lang="en-US" altLang="zh-CN" sz="2000" dirty="0">
                <a:latin typeface="微软雅黑"/>
                <a:ea typeface="Lantinghei SC Demibold" charset="-122"/>
                <a:sym typeface="Gill Sans" charset="0"/>
              </a:rPr>
              <a:t> </a:t>
            </a:r>
            <a:r>
              <a:rPr lang="zh-CN" altLang="en-US" sz="2000" dirty="0">
                <a:latin typeface="微软雅黑"/>
                <a:ea typeface="Lantinghei SC Demibold" charset="-122"/>
                <a:sym typeface="Gill Sans" charset="0"/>
              </a:rPr>
              <a:t>打开命令行工具。</a:t>
            </a:r>
            <a:endParaRPr lang="en-US" altLang="zh-CN" sz="2000" dirty="0">
              <a:latin typeface="微软雅黑"/>
              <a:ea typeface="Lantinghei SC Demibold" charset="-122"/>
              <a:sym typeface="Gill Sans" charset="0"/>
            </a:endParaRPr>
          </a:p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微软雅黑"/>
                <a:ea typeface="Lantinghei SC Demibold" charset="-122"/>
                <a:sym typeface="Gill Sans" charset="0"/>
              </a:rPr>
              <a:t>	</a:t>
            </a:r>
            <a:r>
              <a:rPr lang="zh-CN" altLang="en-US" sz="2000" dirty="0">
                <a:latin typeface="微软雅黑"/>
                <a:ea typeface="Lantinghei SC Demibold" charset="-122"/>
                <a:sym typeface="Gill Sans" charset="0"/>
              </a:rPr>
              <a:t>然后输入</a:t>
            </a:r>
            <a:r>
              <a:rPr lang="en-US" altLang="zh-CN" sz="2000" dirty="0">
                <a:latin typeface="微软雅黑"/>
                <a:ea typeface="Lantinghei SC Demibold" charset="-122"/>
                <a:sym typeface="Gill Sans" charset="0"/>
              </a:rPr>
              <a:t>MySQL</a:t>
            </a:r>
            <a:r>
              <a:rPr lang="zh-CN" altLang="en-US" sz="2000" dirty="0">
                <a:latin typeface="微软雅黑"/>
                <a:ea typeface="Lantinghei SC Demibold" charset="-122"/>
                <a:sym typeface="Gill Sans" charset="0"/>
              </a:rPr>
              <a:t>的</a:t>
            </a:r>
            <a:r>
              <a:rPr lang="en-US" altLang="zh-CN" sz="2000" dirty="0">
                <a:latin typeface="微软雅黑"/>
                <a:ea typeface="Lantinghei SC Demibold" charset="-122"/>
                <a:sym typeface="Gill Sans" charset="0"/>
              </a:rPr>
              <a:t>IP</a:t>
            </a:r>
            <a:r>
              <a:rPr lang="zh-CN" altLang="en-US" sz="2000" dirty="0">
                <a:latin typeface="微软雅黑"/>
                <a:ea typeface="Lantinghei SC Demibold" charset="-122"/>
                <a:sym typeface="Gill Sans" charset="0"/>
              </a:rPr>
              <a:t>、用户名、密码、端口号，即可登录数据库服务器。</a:t>
            </a:r>
            <a:endParaRPr lang="en-US" altLang="zh-CN" sz="2000" dirty="0">
              <a:latin typeface="微软雅黑"/>
              <a:ea typeface="Lantinghei SC Demibold" charset="-122"/>
              <a:sym typeface="Gill Sans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653" y="149991"/>
            <a:ext cx="817924" cy="74976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9470632-190A-43D8-B79E-5C49CC48E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883" y="3859683"/>
            <a:ext cx="3933333" cy="22571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C9CD89-D07E-4D5F-A270-A9E9A8CC5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850" y="3628438"/>
            <a:ext cx="5961905" cy="2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64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38383" y="352445"/>
            <a:ext cx="4043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准备工作</a:t>
            </a:r>
            <a: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973883" y="5600700"/>
            <a:ext cx="1612058" cy="1889203"/>
          </a:xfrm>
          <a:prstGeom prst="line">
            <a:avLst/>
          </a:prstGeom>
          <a:ln w="12700"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-2434804" y="899755"/>
            <a:ext cx="4214716" cy="4939309"/>
          </a:xfrm>
          <a:prstGeom prst="line">
            <a:avLst/>
          </a:prstGeom>
          <a:ln w="12700"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716245" y="1177517"/>
            <a:ext cx="10759510" cy="2173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atin typeface="微软雅黑"/>
                <a:ea typeface="Lantinghei SC Demibold" charset="-122"/>
                <a:sym typeface="Gill Sans" charset="0"/>
              </a:rPr>
              <a:t>数据库可视化界面：</a:t>
            </a:r>
            <a:endParaRPr lang="en-US" altLang="zh-CN" sz="2000" dirty="0">
              <a:latin typeface="微软雅黑"/>
              <a:ea typeface="Lantinghei SC Demibold" charset="-122"/>
              <a:sym typeface="Gill Sans" charset="0"/>
            </a:endParaRPr>
          </a:p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微软雅黑"/>
                <a:ea typeface="Lantinghei SC Demibold" charset="-122"/>
                <a:sym typeface="Gill Sans" charset="0"/>
              </a:rPr>
              <a:t>	</a:t>
            </a:r>
            <a:r>
              <a:rPr lang="zh-CN" altLang="en-US" sz="2000" dirty="0">
                <a:latin typeface="微软雅黑"/>
                <a:ea typeface="Lantinghei SC Demibold" charset="-122"/>
                <a:sym typeface="Gill Sans" charset="0"/>
              </a:rPr>
              <a:t>如果你对命令行操作不熟练，也可以使用</a:t>
            </a:r>
            <a:r>
              <a:rPr lang="en-US" altLang="zh-CN" sz="2000" dirty="0">
                <a:latin typeface="微软雅黑"/>
                <a:ea typeface="Lantinghei SC Demibold" charset="-122"/>
                <a:sym typeface="Gill Sans" charset="0"/>
              </a:rPr>
              <a:t>XAMPP</a:t>
            </a:r>
            <a:r>
              <a:rPr lang="zh-CN" altLang="en-US" sz="2000" dirty="0">
                <a:latin typeface="微软雅黑"/>
                <a:ea typeface="Lantinghei SC Demibold" charset="-122"/>
                <a:sym typeface="Gill Sans" charset="0"/>
              </a:rPr>
              <a:t>给我们提供的图形化管理界面。</a:t>
            </a:r>
            <a:endParaRPr lang="en-US" altLang="zh-CN" sz="2000" dirty="0">
              <a:latin typeface="微软雅黑"/>
              <a:ea typeface="Lantinghei SC Demibold" charset="-122"/>
              <a:sym typeface="Gill Sans" charset="0"/>
            </a:endParaRPr>
          </a:p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微软雅黑"/>
                <a:ea typeface="Lantinghei SC Demibold" charset="-122"/>
                <a:sym typeface="Gill Sans" charset="0"/>
              </a:rPr>
              <a:t>	</a:t>
            </a:r>
            <a:r>
              <a:rPr lang="zh-CN" altLang="en-US" sz="2000" dirty="0">
                <a:latin typeface="微软雅黑"/>
                <a:ea typeface="Lantinghei SC Demibold" charset="-122"/>
                <a:sym typeface="Gill Sans" charset="0"/>
              </a:rPr>
              <a:t>在浏览器中输入：</a:t>
            </a:r>
            <a:r>
              <a:rPr lang="en-US" altLang="zh-CN" sz="2000" dirty="0">
                <a:latin typeface="微软雅黑"/>
                <a:ea typeface="Lantinghei SC Demibold" charset="-122"/>
                <a:sym typeface="Gill Sans" charset="0"/>
                <a:hlinkClick r:id="rId3"/>
              </a:rPr>
              <a:t>http://localhost/phpmyadmin</a:t>
            </a:r>
            <a:r>
              <a:rPr lang="en-US" altLang="zh-CN" sz="2000" dirty="0">
                <a:latin typeface="微软雅黑"/>
                <a:ea typeface="Lantinghei SC Demibold" charset="-122"/>
                <a:sym typeface="Gill Sans" charset="0"/>
              </a:rPr>
              <a:t> </a:t>
            </a:r>
            <a:r>
              <a:rPr lang="zh-CN" altLang="en-US" sz="2000" dirty="0">
                <a:latin typeface="微软雅黑"/>
                <a:ea typeface="Lantinghei SC Demibold" charset="-122"/>
                <a:sym typeface="Gill Sans" charset="0"/>
              </a:rPr>
              <a:t>即可打开，可在可视化界面里操作数据库。</a:t>
            </a:r>
            <a:endParaRPr lang="en-US" altLang="zh-CN" sz="2000" dirty="0">
              <a:latin typeface="微软雅黑"/>
              <a:ea typeface="Lantinghei SC Demibold" charset="-122"/>
              <a:sym typeface="Gill Sans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653" y="149991"/>
            <a:ext cx="817924" cy="74976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6EBAFB3-9186-416D-A930-C7C1AB3B0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6595" y="2927786"/>
            <a:ext cx="6636066" cy="357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35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38383" y="352445"/>
            <a:ext cx="4043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准备工作</a:t>
            </a:r>
            <a: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973883" y="5600700"/>
            <a:ext cx="1612058" cy="1889203"/>
          </a:xfrm>
          <a:prstGeom prst="line">
            <a:avLst/>
          </a:prstGeom>
          <a:ln w="12700"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-2434804" y="899755"/>
            <a:ext cx="4214716" cy="4939309"/>
          </a:xfrm>
          <a:prstGeom prst="line">
            <a:avLst/>
          </a:prstGeom>
          <a:ln w="12700"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716245" y="2539095"/>
            <a:ext cx="10759510" cy="169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dirty="0">
                <a:solidFill>
                  <a:schemeClr val="accent1"/>
                </a:solidFill>
                <a:latin typeface="微软雅黑"/>
                <a:ea typeface="Lantinghei SC Demibold" charset="-122"/>
                <a:sym typeface="Gill Sans" charset="0"/>
              </a:rPr>
              <a:t>好啦！环境已经搭建完毕！</a:t>
            </a:r>
            <a:endParaRPr lang="en-US" altLang="zh-CN" sz="3200" dirty="0">
              <a:solidFill>
                <a:schemeClr val="accent1"/>
              </a:solidFill>
              <a:latin typeface="微软雅黑"/>
              <a:ea typeface="Lantinghei SC Demibold" charset="-122"/>
              <a:sym typeface="Gill Sans" charset="0"/>
            </a:endParaRPr>
          </a:p>
          <a:p>
            <a:pPr algn="ctr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dirty="0">
                <a:solidFill>
                  <a:schemeClr val="accent1"/>
                </a:solidFill>
                <a:latin typeface="微软雅黑"/>
                <a:ea typeface="Lantinghei SC Demibold" charset="-122"/>
                <a:sym typeface="Gill Sans" charset="0"/>
              </a:rPr>
              <a:t>现在可以正式开始我们的项目开发了！</a:t>
            </a:r>
            <a:endParaRPr lang="en-US" altLang="zh-CN" sz="3200" dirty="0">
              <a:solidFill>
                <a:schemeClr val="accent1"/>
              </a:solidFill>
              <a:latin typeface="微软雅黑"/>
              <a:ea typeface="Lantinghei SC Demibold" charset="-122"/>
              <a:sym typeface="Gill Sans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653" y="149991"/>
            <a:ext cx="817924" cy="74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9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9050" y="314980"/>
            <a:ext cx="2247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实训要求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973883" y="5600700"/>
            <a:ext cx="1612058" cy="1889203"/>
          </a:xfrm>
          <a:prstGeom prst="line">
            <a:avLst/>
          </a:prstGeom>
          <a:ln w="12700"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-2434804" y="899755"/>
            <a:ext cx="4214716" cy="4939309"/>
          </a:xfrm>
          <a:prstGeom prst="line">
            <a:avLst/>
          </a:prstGeom>
          <a:ln w="12700"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32013" y="1484530"/>
            <a:ext cx="10703858" cy="4327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atin typeface="微软雅黑"/>
                <a:ea typeface="微软雅黑"/>
                <a:sym typeface="Gill Sans" charset="0"/>
              </a:rPr>
              <a:t>希望在项目实训过程中，能独立实现项目中的主要功能，并能完善用户体验细节。</a:t>
            </a:r>
            <a:endParaRPr lang="en-US" altLang="zh-CN" sz="2000" dirty="0">
              <a:latin typeface="微软雅黑"/>
              <a:ea typeface="微软雅黑"/>
              <a:sym typeface="Gill Sans" charset="0"/>
            </a:endParaRPr>
          </a:p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atin typeface="微软雅黑"/>
                <a:ea typeface="微软雅黑"/>
                <a:sym typeface="Gill Sans" charset="0"/>
              </a:rPr>
              <a:t>具体要求：</a:t>
            </a:r>
            <a:endParaRPr lang="en-US" altLang="zh-CN" sz="2000" dirty="0">
              <a:latin typeface="微软雅黑"/>
              <a:ea typeface="微软雅黑"/>
              <a:sym typeface="Gill Sans" charset="0"/>
            </a:endParaRPr>
          </a:p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微软雅黑"/>
                <a:ea typeface="微软雅黑"/>
                <a:sym typeface="Gill Sans" charset="0"/>
              </a:rPr>
              <a:t>	</a:t>
            </a:r>
            <a:r>
              <a:rPr lang="zh-CN" altLang="en-US" sz="2000" dirty="0">
                <a:latin typeface="微软雅黑"/>
                <a:ea typeface="微软雅黑"/>
                <a:sym typeface="Gill Sans" charset="0"/>
              </a:rPr>
              <a:t>能够熟练的搭建</a:t>
            </a:r>
            <a:r>
              <a:rPr lang="en-US" altLang="zh-CN" sz="2000" dirty="0" err="1">
                <a:latin typeface="微软雅黑"/>
                <a:ea typeface="微软雅黑"/>
                <a:sym typeface="Gill Sans" charset="0"/>
              </a:rPr>
              <a:t>PHP+MySQL</a:t>
            </a:r>
            <a:r>
              <a:rPr lang="zh-CN" altLang="en-US" sz="2000" dirty="0">
                <a:latin typeface="微软雅黑"/>
                <a:ea typeface="微软雅黑"/>
                <a:sym typeface="Gill Sans" charset="0"/>
              </a:rPr>
              <a:t>的项目环境；</a:t>
            </a:r>
            <a:endParaRPr lang="en-US" altLang="zh-CN" sz="2000" dirty="0">
              <a:latin typeface="微软雅黑"/>
              <a:ea typeface="微软雅黑"/>
              <a:sym typeface="Gill Sans" charset="0"/>
            </a:endParaRPr>
          </a:p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微软雅黑"/>
                <a:ea typeface="微软雅黑"/>
                <a:sym typeface="Gill Sans" charset="0"/>
              </a:rPr>
              <a:t>	</a:t>
            </a:r>
            <a:r>
              <a:rPr lang="zh-CN" altLang="en-US" sz="2000" dirty="0">
                <a:latin typeface="微软雅黑"/>
                <a:ea typeface="微软雅黑"/>
                <a:sym typeface="Gill Sans" charset="0"/>
              </a:rPr>
              <a:t>能够进行项目的数据库设计，并能使用</a:t>
            </a:r>
            <a:r>
              <a:rPr lang="en-US" altLang="zh-CN" sz="2000" dirty="0">
                <a:latin typeface="微软雅黑"/>
                <a:ea typeface="微软雅黑"/>
                <a:sym typeface="Gill Sans" charset="0"/>
              </a:rPr>
              <a:t>SQL</a:t>
            </a:r>
            <a:r>
              <a:rPr lang="zh-CN" altLang="en-US" sz="2000" dirty="0">
                <a:latin typeface="微软雅黑"/>
                <a:ea typeface="微软雅黑"/>
                <a:sym typeface="Gill Sans" charset="0"/>
              </a:rPr>
              <a:t>语言进行数据库和数据表的增删改查；</a:t>
            </a:r>
            <a:endParaRPr lang="en-US" altLang="zh-CN" sz="2000" dirty="0">
              <a:latin typeface="微软雅黑"/>
              <a:ea typeface="微软雅黑"/>
              <a:sym typeface="Gill Sans" charset="0"/>
            </a:endParaRPr>
          </a:p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微软雅黑"/>
                <a:ea typeface="微软雅黑"/>
                <a:sym typeface="Gill Sans" charset="0"/>
              </a:rPr>
              <a:t>	</a:t>
            </a:r>
            <a:r>
              <a:rPr lang="zh-CN" altLang="en-US" sz="2000" dirty="0">
                <a:latin typeface="微软雅黑"/>
                <a:ea typeface="微软雅黑"/>
                <a:sym typeface="Gill Sans" charset="0"/>
              </a:rPr>
              <a:t>能够使用</a:t>
            </a:r>
            <a:r>
              <a:rPr lang="en-US" altLang="zh-CN" sz="2000" dirty="0">
                <a:latin typeface="微软雅黑"/>
                <a:ea typeface="微软雅黑"/>
                <a:sym typeface="Gill Sans" charset="0"/>
              </a:rPr>
              <a:t>JavaScript</a:t>
            </a:r>
            <a:r>
              <a:rPr lang="zh-CN" altLang="en-US" sz="2000" dirty="0">
                <a:latin typeface="微软雅黑"/>
                <a:ea typeface="微软雅黑"/>
                <a:sym typeface="Gill Sans" charset="0"/>
              </a:rPr>
              <a:t>进行前端效果实现和数据处理；</a:t>
            </a:r>
            <a:endParaRPr lang="en-US" altLang="zh-CN" sz="2000" dirty="0">
              <a:latin typeface="微软雅黑"/>
              <a:ea typeface="微软雅黑"/>
              <a:sym typeface="Gill Sans" charset="0"/>
            </a:endParaRPr>
          </a:p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微软雅黑"/>
                <a:ea typeface="微软雅黑"/>
                <a:sym typeface="Gill Sans" charset="0"/>
              </a:rPr>
              <a:t>	</a:t>
            </a:r>
            <a:r>
              <a:rPr lang="zh-CN" altLang="en-US" sz="2000" dirty="0">
                <a:latin typeface="微软雅黑"/>
                <a:ea typeface="微软雅黑"/>
                <a:sym typeface="Gill Sans" charset="0"/>
              </a:rPr>
              <a:t>能够使用</a:t>
            </a:r>
            <a:r>
              <a:rPr lang="en-US" altLang="zh-CN" sz="2000" dirty="0">
                <a:latin typeface="微软雅黑"/>
                <a:ea typeface="微软雅黑"/>
                <a:sym typeface="Gill Sans" charset="0"/>
              </a:rPr>
              <a:t>Ajax</a:t>
            </a:r>
            <a:r>
              <a:rPr lang="zh-CN" altLang="en-US" sz="2000" dirty="0">
                <a:latin typeface="微软雅黑"/>
                <a:ea typeface="微软雅黑"/>
                <a:sym typeface="Gill Sans" charset="0"/>
              </a:rPr>
              <a:t>发送异步请求，并将接收到的结果进行逻辑处理；</a:t>
            </a:r>
            <a:endParaRPr lang="en-US" altLang="zh-CN" sz="2000" dirty="0">
              <a:latin typeface="微软雅黑"/>
              <a:ea typeface="微软雅黑"/>
              <a:sym typeface="Gill Sans" charset="0"/>
            </a:endParaRPr>
          </a:p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微软雅黑"/>
                <a:ea typeface="微软雅黑"/>
                <a:sym typeface="Gill Sans" charset="0"/>
              </a:rPr>
              <a:t>	</a:t>
            </a:r>
            <a:r>
              <a:rPr lang="zh-CN" altLang="en-US" sz="2000" dirty="0">
                <a:latin typeface="微软雅黑"/>
                <a:ea typeface="微软雅黑"/>
                <a:sym typeface="Gill Sans" charset="0"/>
              </a:rPr>
              <a:t>能够使用</a:t>
            </a:r>
            <a:r>
              <a:rPr lang="en-US" altLang="zh-CN" sz="2000" dirty="0">
                <a:latin typeface="微软雅黑"/>
                <a:ea typeface="微软雅黑"/>
                <a:sym typeface="Gill Sans" charset="0"/>
              </a:rPr>
              <a:t>PHP</a:t>
            </a:r>
            <a:r>
              <a:rPr lang="zh-CN" altLang="en-US" sz="2000" dirty="0">
                <a:latin typeface="微软雅黑"/>
                <a:ea typeface="微软雅黑"/>
                <a:sym typeface="Gill Sans" charset="0"/>
              </a:rPr>
              <a:t>进行服务器端</a:t>
            </a:r>
            <a:r>
              <a:rPr lang="en-US" altLang="zh-CN" sz="2000" dirty="0">
                <a:latin typeface="微软雅黑"/>
                <a:ea typeface="微软雅黑"/>
                <a:sym typeface="Gill Sans" charset="0"/>
              </a:rPr>
              <a:t>API</a:t>
            </a:r>
            <a:r>
              <a:rPr lang="zh-CN" altLang="en-US" sz="2000" dirty="0">
                <a:latin typeface="微软雅黑"/>
                <a:ea typeface="微软雅黑"/>
                <a:sym typeface="Gill Sans" charset="0"/>
              </a:rPr>
              <a:t>接口的开发；</a:t>
            </a:r>
            <a:endParaRPr lang="en-US" altLang="zh-CN" sz="2000" dirty="0">
              <a:latin typeface="微软雅黑"/>
              <a:ea typeface="微软雅黑"/>
              <a:sym typeface="Gill Sans" charset="0"/>
            </a:endParaRPr>
          </a:p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微软雅黑"/>
                <a:ea typeface="微软雅黑"/>
                <a:sym typeface="Gill Sans" charset="0"/>
              </a:rPr>
              <a:t>	</a:t>
            </a:r>
            <a:r>
              <a:rPr lang="zh-CN" altLang="en-US" sz="2000" dirty="0">
                <a:latin typeface="微软雅黑"/>
                <a:ea typeface="微软雅黑"/>
                <a:sym typeface="Gill Sans" charset="0"/>
              </a:rPr>
              <a:t>能够理解不同的业务处理方法，并能对产生的问题进行修复。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653" y="149991"/>
            <a:ext cx="817924" cy="74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6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71450" y="342900"/>
            <a:ext cx="2307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训练技能点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973883" y="5600700"/>
            <a:ext cx="1612058" cy="1889203"/>
          </a:xfrm>
          <a:prstGeom prst="line">
            <a:avLst/>
          </a:prstGeom>
          <a:ln w="12700"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-2434804" y="899755"/>
            <a:ext cx="4214716" cy="4939309"/>
          </a:xfrm>
          <a:prstGeom prst="line">
            <a:avLst/>
          </a:prstGeom>
          <a:ln w="12700"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32013" y="1484530"/>
            <a:ext cx="10703858" cy="3788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atin typeface="微软雅黑"/>
                <a:ea typeface="微软雅黑"/>
                <a:sym typeface="Gill Sans" charset="0"/>
              </a:rPr>
              <a:t>在项目实训过程中，要训练的技能点包含：</a:t>
            </a:r>
            <a:endParaRPr lang="en-US" altLang="zh-CN" sz="2000" dirty="0">
              <a:latin typeface="微软雅黑"/>
              <a:ea typeface="微软雅黑"/>
              <a:sym typeface="Gill Sans" charset="0"/>
            </a:endParaRPr>
          </a:p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微软雅黑"/>
                <a:ea typeface="微软雅黑"/>
                <a:sym typeface="Gill Sans" charset="0"/>
              </a:rPr>
              <a:t>	JavaScript</a:t>
            </a:r>
            <a:r>
              <a:rPr lang="zh-CN" altLang="en-US" sz="2000" dirty="0">
                <a:latin typeface="微软雅黑"/>
                <a:ea typeface="微软雅黑"/>
                <a:sym typeface="Gill Sans" charset="0"/>
              </a:rPr>
              <a:t>脚本语言的使用；</a:t>
            </a:r>
            <a:endParaRPr lang="en-US" altLang="zh-CN" sz="2000" dirty="0">
              <a:latin typeface="微软雅黑"/>
              <a:ea typeface="微软雅黑"/>
              <a:sym typeface="Gill Sans" charset="0"/>
            </a:endParaRPr>
          </a:p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微软雅黑"/>
                <a:ea typeface="微软雅黑"/>
                <a:sym typeface="Gill Sans" charset="0"/>
              </a:rPr>
              <a:t>	jQuery</a:t>
            </a:r>
            <a:r>
              <a:rPr lang="zh-CN" altLang="en-US" sz="2000" dirty="0">
                <a:latin typeface="微软雅黑"/>
                <a:ea typeface="微软雅黑"/>
                <a:sym typeface="Gill Sans" charset="0"/>
              </a:rPr>
              <a:t>函数库的使用；</a:t>
            </a:r>
            <a:endParaRPr lang="en-US" altLang="zh-CN" sz="2000" dirty="0">
              <a:latin typeface="微软雅黑"/>
              <a:ea typeface="微软雅黑"/>
              <a:sym typeface="Gill Sans" charset="0"/>
            </a:endParaRPr>
          </a:p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微软雅黑"/>
                <a:ea typeface="微软雅黑"/>
                <a:sym typeface="Gill Sans" charset="0"/>
              </a:rPr>
              <a:t>	</a:t>
            </a:r>
            <a:r>
              <a:rPr lang="zh-CN" altLang="en-US" sz="2000" dirty="0">
                <a:latin typeface="微软雅黑"/>
                <a:ea typeface="微软雅黑"/>
                <a:sym typeface="Gill Sans" charset="0"/>
              </a:rPr>
              <a:t>使用</a:t>
            </a:r>
            <a:r>
              <a:rPr lang="en-US" altLang="zh-CN" sz="2000" dirty="0">
                <a:latin typeface="微软雅黑"/>
                <a:ea typeface="微软雅黑"/>
                <a:sym typeface="Gill Sans" charset="0"/>
              </a:rPr>
              <a:t>Ajax</a:t>
            </a:r>
            <a:r>
              <a:rPr lang="zh-CN" altLang="en-US" sz="2000" dirty="0">
                <a:latin typeface="微软雅黑"/>
                <a:ea typeface="微软雅黑"/>
                <a:sym typeface="Gill Sans" charset="0"/>
              </a:rPr>
              <a:t>实现前后端数据交互的方法；</a:t>
            </a:r>
          </a:p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微软雅黑"/>
                <a:ea typeface="微软雅黑"/>
                <a:sym typeface="Gill Sans" charset="0"/>
              </a:rPr>
              <a:t>	MySQL</a:t>
            </a:r>
            <a:r>
              <a:rPr lang="zh-CN" altLang="en-US" sz="2000" dirty="0">
                <a:latin typeface="微软雅黑"/>
                <a:ea typeface="微软雅黑"/>
                <a:sym typeface="Gill Sans" charset="0"/>
              </a:rPr>
              <a:t>数据库的创建和增删改查；</a:t>
            </a:r>
          </a:p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微软雅黑"/>
                <a:ea typeface="微软雅黑"/>
                <a:sym typeface="Gill Sans" charset="0"/>
              </a:rPr>
              <a:t>	</a:t>
            </a:r>
            <a:r>
              <a:rPr lang="zh-CN" altLang="en-US" sz="2000" dirty="0">
                <a:latin typeface="微软雅黑"/>
                <a:ea typeface="微软雅黑"/>
                <a:sym typeface="Gill Sans" charset="0"/>
              </a:rPr>
              <a:t>使用</a:t>
            </a:r>
            <a:r>
              <a:rPr lang="en-US" altLang="zh-CN" sz="2000" dirty="0">
                <a:latin typeface="微软雅黑"/>
                <a:ea typeface="微软雅黑"/>
                <a:sym typeface="Gill Sans" charset="0"/>
              </a:rPr>
              <a:t>PHP</a:t>
            </a:r>
            <a:r>
              <a:rPr lang="zh-CN" altLang="en-US" sz="2000" dirty="0">
                <a:latin typeface="微软雅黑"/>
                <a:ea typeface="微软雅黑"/>
                <a:sym typeface="Gill Sans" charset="0"/>
              </a:rPr>
              <a:t>编写业务逻辑代码，操作数据库并向客户端返回响应数据。</a:t>
            </a:r>
          </a:p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微软雅黑"/>
                <a:ea typeface="微软雅黑"/>
                <a:sym typeface="Gill Sans" charset="0"/>
              </a:rPr>
              <a:t>	</a:t>
            </a:r>
            <a:endParaRPr lang="zh-CN" altLang="en-US" sz="2000" dirty="0">
              <a:latin typeface="微软雅黑"/>
              <a:ea typeface="微软雅黑"/>
              <a:sym typeface="Gill Sans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653" y="149991"/>
            <a:ext cx="817924" cy="74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7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71450" y="342900"/>
            <a:ext cx="2181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项目分解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973883" y="5600700"/>
            <a:ext cx="1612058" cy="1889203"/>
          </a:xfrm>
          <a:prstGeom prst="line">
            <a:avLst/>
          </a:prstGeom>
          <a:ln w="12700"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-2434804" y="899755"/>
            <a:ext cx="4214716" cy="4939309"/>
          </a:xfrm>
          <a:prstGeom prst="line">
            <a:avLst/>
          </a:prstGeom>
          <a:ln w="12700"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32013" y="1484530"/>
            <a:ext cx="10703858" cy="4866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atin typeface="微软雅黑"/>
                <a:ea typeface="微软雅黑"/>
                <a:sym typeface="Gill Sans" charset="0"/>
              </a:rPr>
              <a:t>此项目中，一共包含有如下功能</a:t>
            </a:r>
            <a:r>
              <a:rPr lang="en-US" altLang="zh-CN" sz="2000" dirty="0">
                <a:latin typeface="微软雅黑"/>
                <a:ea typeface="微软雅黑"/>
                <a:sym typeface="Gill Sans" charset="0"/>
              </a:rPr>
              <a:t>;</a:t>
            </a:r>
          </a:p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微软雅黑"/>
                <a:ea typeface="微软雅黑"/>
                <a:sym typeface="Gill Sans" charset="0"/>
              </a:rPr>
              <a:t>	</a:t>
            </a:r>
            <a:r>
              <a:rPr lang="zh-CN" altLang="en-US" sz="2000" dirty="0">
                <a:latin typeface="微软雅黑"/>
                <a:ea typeface="微软雅黑"/>
                <a:sym typeface="Gill Sans" charset="0"/>
              </a:rPr>
              <a:t>首页的图片轮播效果</a:t>
            </a:r>
            <a:endParaRPr lang="en-US" altLang="zh-CN" sz="2000" dirty="0">
              <a:latin typeface="微软雅黑"/>
              <a:ea typeface="微软雅黑"/>
              <a:sym typeface="Gill Sans" charset="0"/>
            </a:endParaRPr>
          </a:p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微软雅黑"/>
                <a:ea typeface="微软雅黑"/>
                <a:sym typeface="Gill Sans" charset="0"/>
              </a:rPr>
              <a:t>	</a:t>
            </a:r>
            <a:r>
              <a:rPr lang="zh-CN" altLang="en-US" sz="2000" dirty="0">
                <a:latin typeface="微软雅黑"/>
                <a:ea typeface="微软雅黑"/>
                <a:sym typeface="Gill Sans" charset="0"/>
              </a:rPr>
              <a:t>首页最新商品显示效果</a:t>
            </a:r>
          </a:p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微软雅黑"/>
                <a:ea typeface="微软雅黑"/>
                <a:sym typeface="Gill Sans" charset="0"/>
              </a:rPr>
              <a:t>	</a:t>
            </a:r>
            <a:r>
              <a:rPr lang="zh-CN" altLang="en-US" sz="2000" dirty="0">
                <a:latin typeface="微软雅黑"/>
                <a:ea typeface="微软雅黑"/>
                <a:sym typeface="Gill Sans" charset="0"/>
              </a:rPr>
              <a:t>新用户注册</a:t>
            </a:r>
            <a:endParaRPr lang="en-US" altLang="zh-CN" sz="2000" dirty="0">
              <a:latin typeface="微软雅黑"/>
              <a:ea typeface="微软雅黑"/>
              <a:sym typeface="Gill Sans" charset="0"/>
            </a:endParaRPr>
          </a:p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微软雅黑"/>
                <a:ea typeface="微软雅黑"/>
                <a:sym typeface="Gill Sans" charset="0"/>
              </a:rPr>
              <a:t>	</a:t>
            </a:r>
            <a:r>
              <a:rPr lang="zh-CN" altLang="en-US" sz="2000" dirty="0">
                <a:latin typeface="微软雅黑"/>
                <a:ea typeface="微软雅黑"/>
                <a:sym typeface="Gill Sans" charset="0"/>
              </a:rPr>
              <a:t>用户登录</a:t>
            </a:r>
          </a:p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微软雅黑"/>
                <a:ea typeface="微软雅黑"/>
                <a:sym typeface="Gill Sans" charset="0"/>
              </a:rPr>
              <a:t>	</a:t>
            </a:r>
            <a:r>
              <a:rPr lang="zh-CN" altLang="en-US" sz="2000" dirty="0">
                <a:latin typeface="微软雅黑"/>
                <a:ea typeface="微软雅黑"/>
                <a:sym typeface="Gill Sans" charset="0"/>
              </a:rPr>
              <a:t>全部商品页面分类分页展示商品</a:t>
            </a:r>
            <a:endParaRPr lang="en-US" altLang="zh-CN" sz="2000" dirty="0">
              <a:latin typeface="微软雅黑"/>
              <a:ea typeface="微软雅黑"/>
              <a:sym typeface="Gill Sans" charset="0"/>
            </a:endParaRPr>
          </a:p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微软雅黑"/>
                <a:ea typeface="微软雅黑"/>
                <a:sym typeface="Gill Sans" charset="0"/>
              </a:rPr>
              <a:t>	</a:t>
            </a:r>
            <a:r>
              <a:rPr lang="zh-CN" altLang="en-US" sz="2000" dirty="0">
                <a:latin typeface="微软雅黑"/>
                <a:ea typeface="微软雅黑"/>
                <a:sym typeface="Gill Sans" charset="0"/>
              </a:rPr>
              <a:t>商品详情展示</a:t>
            </a:r>
          </a:p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微软雅黑"/>
                <a:ea typeface="微软雅黑"/>
                <a:sym typeface="Gill Sans" charset="0"/>
              </a:rPr>
              <a:t>	</a:t>
            </a:r>
            <a:r>
              <a:rPr lang="zh-CN" altLang="en-US" sz="2000" dirty="0">
                <a:latin typeface="微软雅黑"/>
                <a:ea typeface="微软雅黑"/>
                <a:sym typeface="Gill Sans" charset="0"/>
              </a:rPr>
              <a:t>添加到购物车</a:t>
            </a:r>
            <a:endParaRPr lang="en-US" altLang="zh-CN" sz="2000" dirty="0">
              <a:latin typeface="微软雅黑"/>
              <a:ea typeface="微软雅黑"/>
              <a:sym typeface="Gill Sans" charset="0"/>
            </a:endParaRPr>
          </a:p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微软雅黑"/>
                <a:ea typeface="微软雅黑"/>
                <a:sym typeface="Gill Sans" charset="0"/>
              </a:rPr>
              <a:t>	</a:t>
            </a:r>
            <a:r>
              <a:rPr lang="zh-CN" altLang="en-US" sz="2000" dirty="0">
                <a:latin typeface="微软雅黑"/>
                <a:ea typeface="微软雅黑"/>
                <a:sym typeface="Gill Sans" charset="0"/>
              </a:rPr>
              <a:t>删除和修改购物车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653" y="149991"/>
            <a:ext cx="817924" cy="74976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BDB9520-9E40-4666-B07E-10A56B045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0388" y="1829095"/>
            <a:ext cx="3125483" cy="4521639"/>
          </a:xfrm>
          <a:prstGeom prst="rect">
            <a:avLst/>
          </a:prstGeom>
          <a:ln w="31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8049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71451" y="342900"/>
            <a:ext cx="2119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任务计划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973883" y="5600700"/>
            <a:ext cx="1612058" cy="1889203"/>
          </a:xfrm>
          <a:prstGeom prst="line">
            <a:avLst/>
          </a:prstGeom>
          <a:ln w="12700"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-2434804" y="899755"/>
            <a:ext cx="4214716" cy="4939309"/>
          </a:xfrm>
          <a:prstGeom prst="line">
            <a:avLst/>
          </a:prstGeom>
          <a:ln w="12700"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82074" y="845269"/>
            <a:ext cx="10703858" cy="5943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atin typeface="微软雅黑"/>
                <a:ea typeface="微软雅黑"/>
                <a:sym typeface="Gill Sans" charset="0"/>
              </a:rPr>
              <a:t>我们将整个项目分为以下任务：</a:t>
            </a:r>
            <a:endParaRPr lang="en-US" altLang="zh-CN" sz="2000" dirty="0">
              <a:latin typeface="微软雅黑"/>
              <a:ea typeface="微软雅黑"/>
              <a:sym typeface="Gill Sans" charset="0"/>
            </a:endParaRPr>
          </a:p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微软雅黑"/>
                <a:ea typeface="微软雅黑"/>
                <a:sym typeface="Gill Sans" charset="0"/>
              </a:rPr>
              <a:t>	01	</a:t>
            </a:r>
            <a:r>
              <a:rPr lang="zh-CN" altLang="en-US" sz="2000" dirty="0">
                <a:latin typeface="微软雅黑"/>
                <a:ea typeface="微软雅黑"/>
                <a:sym typeface="Gill Sans" charset="0"/>
              </a:rPr>
              <a:t>实现首页图片轮播（</a:t>
            </a:r>
            <a:r>
              <a:rPr lang="en-US" altLang="zh-CN" sz="2000" dirty="0">
                <a:latin typeface="微软雅黑"/>
                <a:ea typeface="微软雅黑"/>
                <a:sym typeface="Gill Sans" charset="0"/>
              </a:rPr>
              <a:t>4</a:t>
            </a:r>
            <a:r>
              <a:rPr lang="zh-CN" altLang="en-US" sz="2000" dirty="0">
                <a:latin typeface="微软雅黑"/>
                <a:ea typeface="微软雅黑"/>
                <a:sym typeface="Gill Sans" charset="0"/>
              </a:rPr>
              <a:t>课时）</a:t>
            </a:r>
            <a:endParaRPr lang="en-US" altLang="zh-CN" sz="2000" dirty="0">
              <a:latin typeface="微软雅黑"/>
              <a:ea typeface="微软雅黑"/>
              <a:sym typeface="Gill Sans" charset="0"/>
            </a:endParaRPr>
          </a:p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微软雅黑"/>
                <a:ea typeface="微软雅黑"/>
                <a:sym typeface="Gill Sans" charset="0"/>
              </a:rPr>
              <a:t>	02	</a:t>
            </a:r>
            <a:r>
              <a:rPr lang="zh-CN" altLang="en-US" sz="2000" dirty="0">
                <a:latin typeface="微软雅黑"/>
                <a:ea typeface="微软雅黑"/>
                <a:sym typeface="Gill Sans" charset="0"/>
              </a:rPr>
              <a:t>实现网站通用头部和底部的加载（</a:t>
            </a:r>
            <a:r>
              <a:rPr lang="en-US" altLang="zh-CN" sz="2000" dirty="0">
                <a:latin typeface="微软雅黑"/>
                <a:ea typeface="微软雅黑"/>
                <a:sym typeface="Gill Sans" charset="0"/>
              </a:rPr>
              <a:t>2</a:t>
            </a:r>
            <a:r>
              <a:rPr lang="zh-CN" altLang="en-US" sz="2000" dirty="0">
                <a:latin typeface="微软雅黑"/>
                <a:ea typeface="微软雅黑"/>
                <a:sym typeface="Gill Sans" charset="0"/>
              </a:rPr>
              <a:t>课时）</a:t>
            </a:r>
            <a:endParaRPr lang="en-US" altLang="zh-CN" sz="2000" dirty="0">
              <a:latin typeface="微软雅黑"/>
              <a:ea typeface="微软雅黑"/>
              <a:sym typeface="Gill Sans" charset="0"/>
            </a:endParaRPr>
          </a:p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微软雅黑"/>
                <a:ea typeface="微软雅黑"/>
                <a:sym typeface="Gill Sans" charset="0"/>
              </a:rPr>
              <a:t>	03	</a:t>
            </a:r>
            <a:r>
              <a:rPr lang="zh-CN" altLang="en-US" sz="2000" dirty="0">
                <a:latin typeface="微软雅黑"/>
                <a:ea typeface="微软雅黑"/>
                <a:sym typeface="Gill Sans" charset="0"/>
              </a:rPr>
              <a:t>数据库结构设计（</a:t>
            </a:r>
            <a:r>
              <a:rPr lang="en-US" altLang="zh-CN" sz="2000" dirty="0">
                <a:latin typeface="微软雅黑"/>
                <a:ea typeface="微软雅黑"/>
                <a:sym typeface="Gill Sans" charset="0"/>
              </a:rPr>
              <a:t>4</a:t>
            </a:r>
            <a:r>
              <a:rPr lang="zh-CN" altLang="en-US" sz="2000" dirty="0">
                <a:latin typeface="微软雅黑"/>
                <a:ea typeface="微软雅黑"/>
                <a:sym typeface="Gill Sans" charset="0"/>
              </a:rPr>
              <a:t>课时）</a:t>
            </a:r>
            <a:endParaRPr lang="en-US" altLang="zh-CN" sz="2000" dirty="0">
              <a:latin typeface="微软雅黑"/>
              <a:ea typeface="微软雅黑"/>
              <a:sym typeface="Gill Sans" charset="0"/>
            </a:endParaRPr>
          </a:p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微软雅黑"/>
                <a:ea typeface="微软雅黑"/>
                <a:sym typeface="Gill Sans" charset="0"/>
              </a:rPr>
              <a:t>	04	</a:t>
            </a:r>
            <a:r>
              <a:rPr lang="zh-CN" altLang="en-US" sz="2000" dirty="0">
                <a:latin typeface="微软雅黑"/>
                <a:ea typeface="微软雅黑"/>
                <a:sym typeface="Gill Sans" charset="0"/>
              </a:rPr>
              <a:t>实现用户注册（</a:t>
            </a:r>
            <a:r>
              <a:rPr lang="en-US" altLang="zh-CN" sz="2000" dirty="0">
                <a:latin typeface="微软雅黑"/>
                <a:ea typeface="微软雅黑"/>
                <a:sym typeface="Gill Sans" charset="0"/>
              </a:rPr>
              <a:t>4</a:t>
            </a:r>
            <a:r>
              <a:rPr lang="zh-CN" altLang="en-US" sz="2000" dirty="0">
                <a:latin typeface="微软雅黑"/>
                <a:ea typeface="微软雅黑"/>
                <a:sym typeface="Gill Sans" charset="0"/>
              </a:rPr>
              <a:t>课时）</a:t>
            </a:r>
            <a:endParaRPr lang="en-US" altLang="zh-CN" sz="2000" dirty="0">
              <a:latin typeface="微软雅黑"/>
              <a:ea typeface="微软雅黑"/>
              <a:sym typeface="Gill Sans" charset="0"/>
            </a:endParaRPr>
          </a:p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微软雅黑"/>
                <a:ea typeface="微软雅黑"/>
                <a:sym typeface="Gill Sans" charset="0"/>
              </a:rPr>
              <a:t>	05	</a:t>
            </a:r>
            <a:r>
              <a:rPr lang="zh-CN" altLang="en-US" sz="2000" dirty="0">
                <a:latin typeface="微软雅黑"/>
                <a:ea typeface="微软雅黑"/>
                <a:sym typeface="Gill Sans" charset="0"/>
              </a:rPr>
              <a:t>实现用户登录（</a:t>
            </a:r>
            <a:r>
              <a:rPr lang="en-US" altLang="zh-CN" sz="2000" dirty="0">
                <a:latin typeface="微软雅黑"/>
                <a:ea typeface="微软雅黑"/>
                <a:sym typeface="Gill Sans" charset="0"/>
              </a:rPr>
              <a:t>4</a:t>
            </a:r>
            <a:r>
              <a:rPr lang="zh-CN" altLang="en-US" sz="2000" dirty="0">
                <a:latin typeface="微软雅黑"/>
                <a:ea typeface="微软雅黑"/>
                <a:sym typeface="Gill Sans" charset="0"/>
              </a:rPr>
              <a:t>课时）</a:t>
            </a:r>
            <a:endParaRPr lang="en-US" altLang="zh-CN" sz="2000" dirty="0">
              <a:latin typeface="微软雅黑"/>
              <a:ea typeface="微软雅黑"/>
              <a:sym typeface="Gill Sans" charset="0"/>
            </a:endParaRPr>
          </a:p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微软雅黑"/>
                <a:ea typeface="微软雅黑"/>
                <a:sym typeface="Gill Sans" charset="0"/>
              </a:rPr>
              <a:t>	06	</a:t>
            </a:r>
            <a:r>
              <a:rPr lang="zh-CN" altLang="en-US" sz="2000" dirty="0">
                <a:latin typeface="微软雅黑"/>
                <a:ea typeface="微软雅黑"/>
                <a:sym typeface="Gill Sans" charset="0"/>
              </a:rPr>
              <a:t>实现首页商品列表（</a:t>
            </a:r>
            <a:r>
              <a:rPr lang="en-US" altLang="zh-CN" sz="2000" dirty="0">
                <a:latin typeface="微软雅黑"/>
                <a:ea typeface="微软雅黑"/>
                <a:sym typeface="Gill Sans" charset="0"/>
              </a:rPr>
              <a:t>2</a:t>
            </a:r>
            <a:r>
              <a:rPr lang="zh-CN" altLang="en-US" sz="2000" dirty="0">
                <a:latin typeface="微软雅黑"/>
                <a:ea typeface="微软雅黑"/>
                <a:sym typeface="Gill Sans" charset="0"/>
              </a:rPr>
              <a:t>课时）</a:t>
            </a:r>
            <a:endParaRPr lang="en-US" altLang="zh-CN" sz="2000" dirty="0">
              <a:latin typeface="微软雅黑"/>
              <a:ea typeface="微软雅黑"/>
              <a:sym typeface="Gill Sans" charset="0"/>
            </a:endParaRPr>
          </a:p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微软雅黑"/>
                <a:ea typeface="微软雅黑"/>
                <a:sym typeface="Gill Sans" charset="0"/>
              </a:rPr>
              <a:t>	07	</a:t>
            </a:r>
            <a:r>
              <a:rPr lang="zh-CN" altLang="en-US" sz="2000" dirty="0">
                <a:latin typeface="微软雅黑"/>
                <a:ea typeface="微软雅黑"/>
                <a:sym typeface="Gill Sans" charset="0"/>
              </a:rPr>
              <a:t>全部商品页面实现（</a:t>
            </a:r>
            <a:r>
              <a:rPr lang="en-US" altLang="zh-CN" sz="2000" dirty="0">
                <a:latin typeface="微软雅黑"/>
                <a:ea typeface="微软雅黑"/>
                <a:sym typeface="Gill Sans" charset="0"/>
              </a:rPr>
              <a:t>6</a:t>
            </a:r>
            <a:r>
              <a:rPr lang="zh-CN" altLang="en-US" sz="2000" dirty="0">
                <a:latin typeface="微软雅黑"/>
                <a:ea typeface="微软雅黑"/>
                <a:sym typeface="Gill Sans" charset="0"/>
              </a:rPr>
              <a:t>课时）</a:t>
            </a:r>
            <a:endParaRPr lang="en-US" altLang="zh-CN" sz="2000" dirty="0">
              <a:latin typeface="微软雅黑"/>
              <a:ea typeface="微软雅黑"/>
              <a:sym typeface="Gill Sans" charset="0"/>
            </a:endParaRPr>
          </a:p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微软雅黑"/>
                <a:ea typeface="微软雅黑"/>
                <a:sym typeface="Gill Sans" charset="0"/>
              </a:rPr>
              <a:t>	08	</a:t>
            </a:r>
            <a:r>
              <a:rPr lang="zh-CN" altLang="en-US" sz="2000" dirty="0">
                <a:latin typeface="微软雅黑"/>
                <a:ea typeface="微软雅黑"/>
                <a:sym typeface="Gill Sans" charset="0"/>
              </a:rPr>
              <a:t>显示商品详情（</a:t>
            </a:r>
            <a:r>
              <a:rPr lang="en-US" altLang="zh-CN" sz="2000" dirty="0">
                <a:latin typeface="微软雅黑"/>
                <a:ea typeface="微软雅黑"/>
                <a:sym typeface="Gill Sans" charset="0"/>
              </a:rPr>
              <a:t>2</a:t>
            </a:r>
            <a:r>
              <a:rPr lang="zh-CN" altLang="en-US" sz="2000" dirty="0">
                <a:latin typeface="微软雅黑"/>
                <a:ea typeface="微软雅黑"/>
                <a:sym typeface="Gill Sans" charset="0"/>
              </a:rPr>
              <a:t>课时）</a:t>
            </a:r>
            <a:endParaRPr lang="en-US" altLang="zh-CN" sz="2000" dirty="0">
              <a:latin typeface="微软雅黑"/>
              <a:ea typeface="微软雅黑"/>
              <a:sym typeface="Gill Sans" charset="0"/>
            </a:endParaRPr>
          </a:p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微软雅黑"/>
                <a:ea typeface="微软雅黑"/>
                <a:sym typeface="Gill Sans" charset="0"/>
              </a:rPr>
              <a:t>	09	</a:t>
            </a:r>
            <a:r>
              <a:rPr lang="zh-CN" altLang="en-US" sz="2000" dirty="0">
                <a:latin typeface="微软雅黑"/>
                <a:ea typeface="微软雅黑"/>
                <a:sym typeface="Gill Sans" charset="0"/>
              </a:rPr>
              <a:t>添加购物车（</a:t>
            </a:r>
            <a:r>
              <a:rPr lang="en-US" altLang="zh-CN" sz="2000" dirty="0">
                <a:latin typeface="微软雅黑"/>
                <a:ea typeface="微软雅黑"/>
                <a:sym typeface="Gill Sans" charset="0"/>
              </a:rPr>
              <a:t>2</a:t>
            </a:r>
            <a:r>
              <a:rPr lang="zh-CN" altLang="en-US" sz="2000" dirty="0">
                <a:latin typeface="微软雅黑"/>
                <a:ea typeface="微软雅黑"/>
                <a:sym typeface="Gill Sans" charset="0"/>
              </a:rPr>
              <a:t>课时）</a:t>
            </a:r>
            <a:endParaRPr lang="en-US" altLang="zh-CN" sz="2000" dirty="0">
              <a:latin typeface="微软雅黑"/>
              <a:ea typeface="微软雅黑"/>
              <a:sym typeface="Gill Sans" charset="0"/>
            </a:endParaRPr>
          </a:p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微软雅黑"/>
                <a:ea typeface="微软雅黑"/>
                <a:sym typeface="Gill Sans" charset="0"/>
              </a:rPr>
              <a:t>	10	</a:t>
            </a:r>
            <a:r>
              <a:rPr lang="zh-CN" altLang="en-US" sz="2000" dirty="0">
                <a:latin typeface="微软雅黑"/>
                <a:ea typeface="微软雅黑"/>
                <a:sym typeface="Gill Sans" charset="0"/>
              </a:rPr>
              <a:t>购物车列表展示（</a:t>
            </a:r>
            <a:r>
              <a:rPr lang="en-US" altLang="zh-CN" sz="2000" dirty="0">
                <a:latin typeface="微软雅黑"/>
                <a:ea typeface="微软雅黑"/>
                <a:sym typeface="Gill Sans" charset="0"/>
              </a:rPr>
              <a:t>6</a:t>
            </a:r>
            <a:r>
              <a:rPr lang="zh-CN" altLang="en-US" sz="2000" dirty="0">
                <a:latin typeface="微软雅黑"/>
                <a:ea typeface="微软雅黑"/>
                <a:sym typeface="Gill Sans" charset="0"/>
              </a:rPr>
              <a:t>课时）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653" y="149991"/>
            <a:ext cx="817924" cy="74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45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71450" y="342900"/>
            <a:ext cx="3392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各模块介绍</a:t>
            </a:r>
            <a: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首页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973883" y="5600700"/>
            <a:ext cx="1612058" cy="1889203"/>
          </a:xfrm>
          <a:prstGeom prst="line">
            <a:avLst/>
          </a:prstGeom>
          <a:ln w="12700"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-2434804" y="899755"/>
            <a:ext cx="4214716" cy="4939309"/>
          </a:xfrm>
          <a:prstGeom prst="line">
            <a:avLst/>
          </a:prstGeom>
          <a:ln w="12700"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751172" y="2588059"/>
            <a:ext cx="5624597" cy="2173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latin typeface="Lantinghei SC Demibold" charset="-122"/>
                <a:ea typeface="Lantinghei SC Demibold" charset="-122"/>
                <a:cs typeface="Lantinghei SC Demibold" charset="-122"/>
              </a:rPr>
              <a:t>首页</a:t>
            </a:r>
            <a:endParaRPr lang="en-US" altLang="zh-CN" sz="2000" b="1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atin typeface="Lantinghei SC Demibold" charset="-122"/>
                <a:ea typeface="Lantinghei SC Demibold" charset="-122"/>
                <a:cs typeface="Lantinghei SC Demibold" charset="-122"/>
              </a:rPr>
              <a:t>作为整个网站的入口，主体部分包含广告轮播效果、最新商品展示效果。</a:t>
            </a:r>
            <a:endParaRPr kumimoji="1" lang="zh-CN" altLang="en-US" sz="20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000" dirty="0">
              <a:latin typeface="微软雅黑"/>
              <a:ea typeface="微软雅黑"/>
              <a:sym typeface="Gill Sans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653" y="149991"/>
            <a:ext cx="817924" cy="74976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B248DF8-55D5-4E01-A0C0-A705E4FA9C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659" y="1117958"/>
            <a:ext cx="3931918" cy="502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4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38383" y="352445"/>
            <a:ext cx="4043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各模块介绍</a:t>
            </a:r>
            <a: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注册页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973883" y="5600700"/>
            <a:ext cx="1612058" cy="1889203"/>
          </a:xfrm>
          <a:prstGeom prst="line">
            <a:avLst/>
          </a:prstGeom>
          <a:ln w="12700"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-2434804" y="899755"/>
            <a:ext cx="4214716" cy="4939309"/>
          </a:xfrm>
          <a:prstGeom prst="line">
            <a:avLst/>
          </a:prstGeom>
          <a:ln w="12700"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751172" y="2588059"/>
            <a:ext cx="5624597" cy="1634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latin typeface="Lantinghei SC Demibold" charset="-122"/>
                <a:ea typeface="Lantinghei SC Demibold" charset="-122"/>
                <a:cs typeface="Lantinghei SC Demibold" charset="-122"/>
              </a:rPr>
              <a:t>注册页</a:t>
            </a:r>
            <a:endParaRPr lang="en-US" altLang="zh-CN" sz="2000" b="1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atin typeface="Lantinghei SC Demibold" charset="-122"/>
                <a:ea typeface="Lantinghei SC Demibold" charset="-122"/>
                <a:cs typeface="Lantinghei SC Demibold" charset="-122"/>
              </a:rPr>
              <a:t>用于新用户的注册，在此页面中包含表单验证和提交注册效果。</a:t>
            </a:r>
            <a:endParaRPr lang="zh-CN" altLang="en-US" sz="2000" dirty="0">
              <a:latin typeface="微软雅黑"/>
              <a:ea typeface="微软雅黑"/>
              <a:sym typeface="Gill Sans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653" y="149991"/>
            <a:ext cx="817924" cy="74976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34108F1-77DD-4D13-AD5C-77AE58117C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589" y="1750977"/>
            <a:ext cx="4985988" cy="428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38383" y="352445"/>
            <a:ext cx="4043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各模块介绍</a:t>
            </a:r>
            <a: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登录页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973883" y="5600700"/>
            <a:ext cx="1612058" cy="1889203"/>
          </a:xfrm>
          <a:prstGeom prst="line">
            <a:avLst/>
          </a:prstGeom>
          <a:ln w="12700"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-2434804" y="899755"/>
            <a:ext cx="4214716" cy="4939309"/>
          </a:xfrm>
          <a:prstGeom prst="line">
            <a:avLst/>
          </a:prstGeom>
          <a:ln w="12700"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751172" y="2588059"/>
            <a:ext cx="5624597" cy="2173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latin typeface="Lantinghei SC Demibold" charset="-122"/>
                <a:ea typeface="Lantinghei SC Demibold" charset="-122"/>
                <a:cs typeface="Lantinghei SC Demibold" charset="-122"/>
              </a:rPr>
              <a:t>登录页</a:t>
            </a:r>
            <a:endParaRPr lang="en-US" altLang="zh-CN" sz="2000" b="1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just" fontAlgn="base">
              <a:lnSpc>
                <a:spcPct val="17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atin typeface="Lantinghei SC Demibold" charset="-122"/>
                <a:ea typeface="Lantinghei SC Demibold" charset="-122"/>
                <a:cs typeface="Lantinghei SC Demibold" charset="-122"/>
              </a:rPr>
              <a:t>用于用户的登录，在此页面中包含表单验证和提交登录的效果；登录成功后要进行状态维持效果的处理。</a:t>
            </a:r>
            <a:endParaRPr lang="zh-CN" altLang="en-US" sz="2000" dirty="0">
              <a:latin typeface="微软雅黑"/>
              <a:ea typeface="微软雅黑"/>
              <a:sym typeface="Gill Sans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653" y="149991"/>
            <a:ext cx="817924" cy="7497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E39D888-9FDF-4689-8BBF-861D9C4D6C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562" y="1842247"/>
            <a:ext cx="480901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68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1082</TotalTime>
  <Words>617</Words>
  <Application>Microsoft Office PowerPoint</Application>
  <PresentationFormat>宽屏</PresentationFormat>
  <Paragraphs>123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Gill Sans</vt:lpstr>
      <vt:lpstr>Lantinghei SC Demibold</vt:lpstr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imeaya@126.com</dc:creator>
  <cp:lastModifiedBy>imeaya@126.com</cp:lastModifiedBy>
  <cp:revision>43</cp:revision>
  <dcterms:created xsi:type="dcterms:W3CDTF">2019-05-10T07:01:23Z</dcterms:created>
  <dcterms:modified xsi:type="dcterms:W3CDTF">2019-05-11T01:03:54Z</dcterms:modified>
</cp:coreProperties>
</file>